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66" r:id="rId2"/>
    <p:sldId id="257" r:id="rId3"/>
    <p:sldId id="284" r:id="rId4"/>
    <p:sldId id="282" r:id="rId5"/>
    <p:sldId id="285" r:id="rId6"/>
    <p:sldId id="286" r:id="rId7"/>
    <p:sldId id="288" r:id="rId8"/>
    <p:sldId id="294" r:id="rId9"/>
    <p:sldId id="289" r:id="rId10"/>
    <p:sldId id="290" r:id="rId11"/>
    <p:sldId id="291" r:id="rId12"/>
    <p:sldId id="292" r:id="rId13"/>
    <p:sldId id="293" r:id="rId14"/>
    <p:sldId id="303" r:id="rId15"/>
    <p:sldId id="298" r:id="rId16"/>
    <p:sldId id="299" r:id="rId17"/>
    <p:sldId id="300" r:id="rId18"/>
    <p:sldId id="301" r:id="rId19"/>
    <p:sldId id="302" r:id="rId20"/>
    <p:sldId id="287" r:id="rId21"/>
    <p:sldId id="267" r:id="rId22"/>
    <p:sldId id="268" r:id="rId23"/>
    <p:sldId id="297" r:id="rId24"/>
    <p:sldId id="296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8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ku Nair" initials="SN" lastIdx="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31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87FC7-1DB9-4805-B632-AD03E8CAE759}" type="datetimeFigureOut">
              <a:rPr lang="en-US" smtClean="0"/>
              <a:pPr/>
              <a:t>10/26/2016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11AB-0CE3-497D-ABA7-E4C143C2C5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61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11AB-0CE3-497D-ABA7-E4C143C2C57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21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ECABF-B074-4E45-B530-6CECD01F4B0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04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33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1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C3ECC-B3EF-4CC6-8FF2-9DEF4914499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98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F0929-422C-4E75-B055-1D893E44613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0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F0929-422C-4E75-B055-1D893E44613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0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F0929-422C-4E75-B055-1D893E44613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0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F0929-422C-4E75-B055-1D893E44613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0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F0929-422C-4E75-B055-1D893E44613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0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200" dirty="0" smtClean="0"/>
              <a:t>What to look for: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 smtClean="0"/>
              <a:t>Pest conducive conditions - pest opportunities  inviting pests for food, water, and harborage.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33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25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02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7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37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9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8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ECABF-B074-4E45-B530-6CECD01F4B0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8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698B4C5-C288-4644-9991-FDB2A021BEE4}" type="datetime1">
              <a:rPr lang="en-US" smtClean="0"/>
              <a:t>10/26/2016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473A-DAF5-4534-A881-E78EC95E63FF}" type="datetime1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7D228EC-AD13-40DA-808D-4B9BEBE482D5}" type="datetime1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3D19-B6B8-40C6-A09E-6BF5191B26F5}" type="datetime1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824B-97CB-4E94-8104-5E6B48CFB9FD}" type="datetime1">
              <a:rPr lang="en-US" smtClean="0"/>
              <a:t>10/26/2016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0279959-2476-4FCD-A567-6DB739DBE6EF}" type="datetime1">
              <a:rPr lang="en-US" smtClean="0"/>
              <a:t>10/26/2016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7CB63C9-F5F1-4FB5-AD5F-A0BDCA441E2D}" type="datetime1">
              <a:rPr lang="en-US" smtClean="0"/>
              <a:t>10/26/2016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944F8-F491-4E31-92EB-966A1840DE3F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6211-D8B6-40EA-8B9F-C8AF56D4450E}" type="datetime1">
              <a:rPr lang="en-US" smtClean="0"/>
              <a:t>10/26/2016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23DAD-1E2C-4B0C-8F51-68AFAA0CF34D}" type="datetime1">
              <a:rPr lang="en-US" smtClean="0"/>
              <a:t>10/26/2016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24C3959-80FB-447C-A222-496A90C0F304}" type="datetime1">
              <a:rPr lang="en-US" smtClean="0"/>
              <a:t>10/26/2016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1F2EB4-0866-4D78-ABA3-62435B4A2C05}" type="datetime1">
              <a:rPr lang="en-US" smtClean="0"/>
              <a:t>10/26/2016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362200" y="6050037"/>
            <a:ext cx="6705600" cy="685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ts val="700"/>
              </a:spcBef>
              <a:buClr>
                <a:srgbClr val="DD8047"/>
              </a:buClr>
              <a:buSzPct val="60000"/>
            </a:pPr>
            <a:r>
              <a:rPr lang="en-US" sz="2200" dirty="0">
                <a:solidFill>
                  <a:srgbClr val="FFFFFF"/>
                </a:solidFill>
              </a:rPr>
              <a:t>Self-Guided Education Module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6019800"/>
            <a:ext cx="2209800" cy="685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Lesson </a:t>
            </a:r>
            <a:r>
              <a:rPr lang="en-US" sz="2200" dirty="0">
                <a:solidFill>
                  <a:srgbClr val="FFFFFF"/>
                </a:solidFill>
              </a:rPr>
              <a:t>2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Facility Manager Responsibilities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508" y="5993614"/>
            <a:ext cx="2353260" cy="7986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6410"/>
            <a:ext cx="7620000" cy="508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7CCD-4310-46AB-998F-92BEA189EC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57912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700" dirty="0" smtClean="0"/>
              <a:t>Where to look: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Dark corners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Hard-to-reach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Undisturbed places/under and behind stationary items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Warm </a:t>
            </a:r>
            <a:r>
              <a:rPr lang="en-US" sz="2700" dirty="0" smtClean="0"/>
              <a:t>or </a:t>
            </a:r>
            <a:r>
              <a:rPr lang="en-US" sz="2700" dirty="0" smtClean="0"/>
              <a:t>wet places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Food storage </a:t>
            </a:r>
            <a:r>
              <a:rPr lang="en-US" sz="2700" dirty="0" smtClean="0"/>
              <a:t>and </a:t>
            </a:r>
            <a:br>
              <a:rPr lang="en-US" sz="2700" dirty="0" smtClean="0"/>
            </a:br>
            <a:r>
              <a:rPr lang="en-US" sz="2700" dirty="0" smtClean="0"/>
              <a:t>preparation </a:t>
            </a:r>
            <a:r>
              <a:rPr lang="en-US" sz="2700" dirty="0" smtClean="0"/>
              <a:t>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Waste collection containers/areas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Suspended ceilings</a:t>
            </a:r>
          </a:p>
          <a:p>
            <a:pPr marL="514350" indent="-514350">
              <a:buFont typeface="+mj-lt"/>
              <a:buAutoNum type="arabicPeriod"/>
            </a:pPr>
            <a:endParaRPr lang="en-US" sz="2700" dirty="0" smtClean="0"/>
          </a:p>
          <a:p>
            <a:pPr marL="514350" indent="-514350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05" y="4621639"/>
            <a:ext cx="2932421" cy="208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471" y="1132809"/>
            <a:ext cx="3276600" cy="184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15000" y="3073542"/>
            <a:ext cx="3093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Regular, careful inspection helps to keep pests and pest-conducive conditions under control rapidly and efficiently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3641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Where to look: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Warm </a:t>
            </a:r>
            <a:r>
              <a:rPr lang="en-US" sz="3200" dirty="0"/>
              <a:t>walls with </a:t>
            </a:r>
            <a:r>
              <a:rPr lang="en-US" sz="3200" dirty="0" smtClean="0"/>
              <a:t>penetrations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Compressor motor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voids in equipment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Unsealed floors and </a:t>
            </a:r>
            <a:br>
              <a:rPr lang="en-US" sz="3200" dirty="0" smtClean="0"/>
            </a:br>
            <a:r>
              <a:rPr lang="en-US" sz="3200" dirty="0" smtClean="0"/>
              <a:t>floor to wall junctures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Undisturbed </a:t>
            </a:r>
            <a:r>
              <a:rPr lang="en-US" sz="3200" dirty="0" smtClean="0"/>
              <a:t>containers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Cardboard boxes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Clutter</a:t>
            </a:r>
          </a:p>
          <a:p>
            <a:pPr marL="514350" indent="-514350">
              <a:buFont typeface="+mj-lt"/>
              <a:buAutoNum type="arabicPeriod" startAt="8"/>
            </a:pPr>
            <a:endParaRPr lang="en-US" sz="3100" dirty="0" smtClean="0"/>
          </a:p>
          <a:p>
            <a:pPr marL="514350" indent="-514350">
              <a:buFont typeface="+mj-lt"/>
              <a:buAutoNum type="arabicPeriod" startAt="8"/>
            </a:pPr>
            <a:endParaRPr lang="en-US" sz="31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648" y="2743200"/>
            <a:ext cx="3375152" cy="253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9248" y="5320968"/>
            <a:ext cx="360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Booster club storage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4916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2663952" cy="4495800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Tools: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Monitoring traps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Bright flashlight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Hand lens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828800"/>
            <a:ext cx="5410200" cy="406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85800" y="6096000"/>
            <a:ext cx="5393297" cy="34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ts val="1800"/>
              </a:lnSpc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Marc Lame identifying an insect </a:t>
            </a:r>
            <a:r>
              <a:rPr lang="en-US" i="1" dirty="0">
                <a:ea typeface="Calibri" panose="020F0502020204030204" pitchFamily="34" charset="0"/>
                <a:cs typeface="Kartika" panose="02020503030404060203" pitchFamily="18" charset="0"/>
              </a:rPr>
              <a:t>– Jerry Jochim, Monroe County Community School Corporation 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03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5257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Frequency: Along with daily duties, communicate in writing to IPM Coordinators and others about pest issues and document your actions  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Record date, time, location and: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Pest-conducive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17579" r="55001" b="7032"/>
          <a:stretch/>
        </p:blipFill>
        <p:spPr bwMode="auto">
          <a:xfrm rot="672515">
            <a:off x="6251573" y="3745575"/>
            <a:ext cx="2672922" cy="203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56000" y="5801472"/>
            <a:ext cx="360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If you do not have a work order system, develop pest sighting logs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6356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Facility Manager Checklist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4568952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Facility managers have many responsibilities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A checklist can help make sure duties are completed in a timely manner </a:t>
            </a:r>
          </a:p>
          <a:p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96342"/>
            <a:ext cx="4038600" cy="34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7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2514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5938" y="-228600"/>
            <a:ext cx="920338" cy="7239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Example Inspection Checklist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D8A8BF-CD3C-46D3-A440-240840B92952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453148"/>
              </p:ext>
            </p:extLst>
          </p:nvPr>
        </p:nvGraphicFramePr>
        <p:xfrm>
          <a:off x="152400" y="1208434"/>
          <a:ext cx="8839200" cy="5516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978316"/>
                <a:gridCol w="620295"/>
                <a:gridCol w="591840"/>
                <a:gridCol w="648749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1.BUILDING MAINTENANCE SUPPLIES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1a. Developed appropriate procedures and stocked supplies for spill control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1b. Reviewed supply labels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1c. Ensured that air from chemical and trash storage areas vents to the outdoors 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1d. Stored chemical products and supplies in sealed, clearly labeled containers 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1e. Researched and selected the safest products available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1f. Ensured that supplies are being used according to manufacturers’ instructions 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1g. Ensured that chemicals, chemical-containing wastes, and containers are disposed of according to manufacturers’ instructions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1h. Substituted less- or non-hazardous materials (where possible)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1i. Scheduled work involving odorous or hazardous chemicals for periods when the school is unoccupied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1j. Ventilated affected areas during and after the use of odorous or hazardous chemicals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56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26670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938" y="-228600"/>
            <a:ext cx="920338" cy="7239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Example Inspection Checklist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D8A8BF-CD3C-46D3-A440-240840B92952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883311"/>
              </p:ext>
            </p:extLst>
          </p:nvPr>
        </p:nvGraphicFramePr>
        <p:xfrm>
          <a:off x="304799" y="1828800"/>
          <a:ext cx="8610600" cy="430260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872681"/>
                <a:gridCol w="552974"/>
                <a:gridCol w="552974"/>
                <a:gridCol w="631971"/>
              </a:tblGrid>
              <a:tr h="435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2.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GROUNDS MAINTENANCE SUPPLIES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5571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2a. Stored grounds maintenance supplies in appropriate area(s)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5571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2b. Ensured that supplies are used and stored according to manufacturers’ instructions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5571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2c. Established and followed procedures to minimize exposure to fumes from supplies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5571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2d. Reviewed and followed manufacturers’ guidelines for maintenance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5571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2e. Replaced portable gas cans with low-emission cans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5571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2f. Stored chemical products and supplies in sealed, clearly-labeled containers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08606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2g. Ensured that chemicals, chemical-containing wastes, and containers are disposed of according to manufacturers’ instructions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22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668607"/>
              </p:ext>
            </p:extLst>
          </p:nvPr>
        </p:nvGraphicFramePr>
        <p:xfrm>
          <a:off x="228599" y="1578949"/>
          <a:ext cx="8686801" cy="19581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781801"/>
                <a:gridCol w="609600"/>
                <a:gridCol w="609600"/>
                <a:gridCol w="685800"/>
              </a:tblGrid>
              <a:tr h="36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3.</a:t>
                      </a:r>
                      <a:r>
                        <a:rPr lang="en-US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DUST CONTROL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8214"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3a. Installed and maintained barrier mats for entrances</a:t>
                      </a:r>
                      <a:endParaRPr lang="en-US" sz="16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3b. Used high efficiency vacuum bags</a:t>
                      </a:r>
                      <a:endParaRPr lang="en-US" sz="16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3c. Used proper dusting techniques</a:t>
                      </a:r>
                      <a:endParaRPr lang="en-US" sz="16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/>
                </a:tc>
              </a:tr>
              <a:tr h="291027"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3d. Wrapped feather dusters with a dust cloth</a:t>
                      </a:r>
                      <a:endParaRPr lang="en-US" sz="16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/>
                </a:tc>
              </a:tr>
              <a:tr h="2164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3e. Cleaned air return grilles and air supply vents</a:t>
                      </a:r>
                      <a:endParaRPr lang="en-US" sz="16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062116"/>
              </p:ext>
            </p:extLst>
          </p:nvPr>
        </p:nvGraphicFramePr>
        <p:xfrm>
          <a:off x="228598" y="3637280"/>
          <a:ext cx="8686802" cy="1544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774340"/>
                <a:gridCol w="617061"/>
                <a:gridCol w="609600"/>
                <a:gridCol w="685801"/>
              </a:tblGrid>
              <a:tr h="3900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4. FLOOR CLEANING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847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462463" algn="r"/>
                          <a:tab pos="4518025" algn="l"/>
                          <a:tab pos="4625975" algn="l"/>
                          <a:tab pos="4686300" algn="l"/>
                          <a:tab pos="4743450" algn="l"/>
                          <a:tab pos="497205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4a. 	Established and followed schedule for vacuuming and mopping floors	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47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462463" algn="r"/>
                          <a:tab pos="4518025" algn="l"/>
                          <a:tab pos="4625975" algn="l"/>
                          <a:tab pos="4686300" algn="l"/>
                          <a:tab pos="4743450" algn="l"/>
                          <a:tab pos="497205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4b. Cleaned spills on floors promptly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47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462463" algn="r"/>
                          <a:tab pos="4518025" algn="l"/>
                          <a:tab pos="4625975" algn="l"/>
                          <a:tab pos="4686300" algn="l"/>
                          <a:tab pos="4743450" algn="l"/>
                          <a:tab pos="497205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4c. Performed restorative maintenance (as necessary)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846750"/>
              </p:ext>
            </p:extLst>
          </p:nvPr>
        </p:nvGraphicFramePr>
        <p:xfrm>
          <a:off x="228598" y="5257800"/>
          <a:ext cx="8686802" cy="1468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781801"/>
                <a:gridCol w="609600"/>
                <a:gridCol w="609600"/>
                <a:gridCol w="685801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5. DRAIN</a:t>
                      </a:r>
                      <a:r>
                        <a:rPr lang="en-US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TRAPS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462463" algn="r"/>
                          <a:tab pos="4518025" algn="l"/>
                          <a:tab pos="4625975" algn="l"/>
                          <a:tab pos="4686300" algn="l"/>
                          <a:tab pos="4743450" algn="l"/>
                          <a:tab pos="497205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5a. 	Poured water down floor drains once per week (about 1 quart of water)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462463" algn="r"/>
                          <a:tab pos="4518025" algn="l"/>
                          <a:tab pos="4625975" algn="l"/>
                          <a:tab pos="4686300" algn="l"/>
                          <a:tab pos="4743450" algn="l"/>
                          <a:tab pos="497205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5b. 	Ran water in sinks at least once per week (about 2 cups of water)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462463" algn="r"/>
                          <a:tab pos="4518025" algn="l"/>
                          <a:tab pos="4625975" algn="l"/>
                          <a:tab pos="4686300" algn="l"/>
                          <a:tab pos="4743450" algn="l"/>
                          <a:tab pos="497205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5c. Flushed toilets once each week (if not used regularly)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Example Inspection Checklist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D8A8BF-CD3C-46D3-A440-240840B9295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09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185260"/>
              </p:ext>
            </p:extLst>
          </p:nvPr>
        </p:nvGraphicFramePr>
        <p:xfrm>
          <a:off x="152400" y="1143000"/>
          <a:ext cx="8763001" cy="5577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833532"/>
                <a:gridCol w="643156"/>
                <a:gridCol w="562762"/>
                <a:gridCol w="723551"/>
              </a:tblGrid>
              <a:tr h="3750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6.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MOISTURE, LEAKS, AND SPILLS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5007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6a. Checked for moldy odors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</a:tr>
              <a:tr h="523982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6b. Inspected ceiling tiles, floors, and walls for leaks or discoloration (may indicate periodic leaks)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5239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6863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6c. 	Checked areas where moisture is commonly generated (e.g., kitchens, locker rooms, and bathrooms)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375007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6d. Checked that windows, windowsills, and window frames are free of condensate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523982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6e. Checked that indoor surfaces of exterior walls and cold water pipes are free of condensate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3750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6f.  Ensured the following areas are free from signs of leaks and water damage: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375007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Indoor areas near known roof or wall leaks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375007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Walls around leaky or broken windows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375007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Floors and ceilings under plumbing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375007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Duct interiors near humidifiers, cooling coils, and outdoor air intakes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Example Inspection Checklist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D8A8BF-CD3C-46D3-A440-240840B9295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13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389087"/>
              </p:ext>
            </p:extLst>
          </p:nvPr>
        </p:nvGraphicFramePr>
        <p:xfrm>
          <a:off x="381000" y="1676400"/>
          <a:ext cx="8229600" cy="2164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754052"/>
                <a:gridCol w="861060"/>
                <a:gridCol w="753428"/>
                <a:gridCol w="861060"/>
              </a:tblGrid>
              <a:tr h="36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7. COMBUSTION APPLIANCES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6963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7a. Checked for odors from combustion appliances</a:t>
                      </a:r>
                      <a:endParaRPr lang="en-US" sz="18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0" marB="0"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7b. Checked appliances for back drafting (using chemical smoke)</a:t>
                      </a:r>
                      <a:endParaRPr lang="en-US" sz="18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0" marB="0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7c. Inspected exhaust components for leaks, disconnections, or deterioration</a:t>
                      </a:r>
                      <a:endParaRPr lang="en-US" sz="18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0" marB="0"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7d. Inspected flue components for corrosion and soot</a:t>
                      </a:r>
                      <a:endParaRPr lang="en-US" sz="18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108476"/>
              </p:ext>
            </p:extLst>
          </p:nvPr>
        </p:nvGraphicFramePr>
        <p:xfrm>
          <a:off x="381000" y="4064000"/>
          <a:ext cx="8229601" cy="792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754053"/>
                <a:gridCol w="861060"/>
                <a:gridCol w="753428"/>
                <a:gridCol w="86106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8. PEST CONTROL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92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462463" algn="r"/>
                          <a:tab pos="4518025" algn="l"/>
                          <a:tab pos="4625975" algn="l"/>
                          <a:tab pos="4686300" algn="l"/>
                          <a:tab pos="4743450" algn="l"/>
                          <a:tab pos="497205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ea typeface="Times"/>
                          <a:cs typeface="Times New Roman" pitchFamily="18" charset="0"/>
                        </a:rPr>
                        <a:t>8a. Completed the Integrated Pest Management Checklist</a:t>
                      </a:r>
                      <a:endParaRPr lang="en-US" sz="1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Example Inspection Checklist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D8A8BF-CD3C-46D3-A440-240840B9295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85" y="4805173"/>
            <a:ext cx="2819597" cy="188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54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7972" y="1447800"/>
            <a:ext cx="8302752" cy="5257800"/>
          </a:xfrm>
        </p:spPr>
        <p:txBody>
          <a:bodyPr>
            <a:noAutofit/>
          </a:bodyPr>
          <a:lstStyle/>
          <a:p>
            <a:pPr lvl="0">
              <a:buFont typeface="+mj-lt"/>
              <a:buAutoNum type="arabicPeriod"/>
            </a:pPr>
            <a:r>
              <a:rPr lang="en-US" sz="2700" dirty="0" smtClean="0"/>
              <a:t>Explain the importance of: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smtClean="0"/>
              <a:t>Pest entry points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smtClean="0"/>
              <a:t>Proper storage procedure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smtClean="0"/>
              <a:t>Sanitation, exclusion, inspection and monitoring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smtClean="0"/>
              <a:t>Timely work order follow-up</a:t>
            </a:r>
          </a:p>
          <a:p>
            <a:pPr>
              <a:buFont typeface="+mj-lt"/>
              <a:buAutoNum type="arabicPeriod"/>
            </a:pPr>
            <a:r>
              <a:rPr lang="en-US" sz="2700" dirty="0" smtClean="0"/>
              <a:t>Describe effective </a:t>
            </a:r>
            <a:r>
              <a:rPr lang="en-US" sz="2700" dirty="0"/>
              <a:t>ways to educate lead staff about IPM practices and explain the importance of communication between </a:t>
            </a:r>
            <a:r>
              <a:rPr lang="en-US" sz="2700" dirty="0" smtClean="0"/>
              <a:t>them</a:t>
            </a:r>
            <a:endParaRPr lang="en-US" sz="2700" dirty="0"/>
          </a:p>
          <a:p>
            <a:pPr lvl="0">
              <a:buFont typeface="+mj-lt"/>
              <a:buAutoNum type="arabicPeriod"/>
            </a:pPr>
            <a:r>
              <a:rPr lang="en-US" sz="2700" dirty="0" smtClean="0"/>
              <a:t>Describe </a:t>
            </a:r>
            <a:r>
              <a:rPr lang="en-US" sz="2700" dirty="0"/>
              <a:t>methods of tracking facility costs and IPM-related cost </a:t>
            </a:r>
            <a:r>
              <a:rPr lang="en-US" sz="2700" dirty="0" smtClean="0"/>
              <a:t>savings</a:t>
            </a:r>
          </a:p>
          <a:p>
            <a:pPr>
              <a:buFont typeface="+mj-lt"/>
              <a:buAutoNum type="arabicPeriod"/>
            </a:pPr>
            <a:r>
              <a:rPr lang="en-US" sz="2700" dirty="0"/>
              <a:t>Describe how to start an IPM program at your </a:t>
            </a:r>
            <a:r>
              <a:rPr lang="en-US" sz="2700" dirty="0" smtClean="0"/>
              <a:t>school</a:t>
            </a:r>
            <a:br>
              <a:rPr lang="en-US" sz="2700" dirty="0" smtClean="0"/>
            </a:br>
            <a:endParaRPr lang="en-US" sz="2700" dirty="0" smtClean="0"/>
          </a:p>
          <a:p>
            <a:pPr>
              <a:buFont typeface="+mj-lt"/>
              <a:buAutoNum type="arabicPeriod" startAt="4"/>
            </a:pPr>
            <a:endParaRPr lang="en-US" sz="2700" dirty="0" smtClean="0"/>
          </a:p>
          <a:p>
            <a:endParaRPr lang="en-US" sz="27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3400"/>
            <a:ext cx="3255340" cy="206410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Timely Work Order Follow-Up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308848" cy="44958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Enforce timely responses to priority pest </a:t>
            </a:r>
            <a:r>
              <a:rPr lang="en-US" sz="3200" dirty="0" smtClean="0"/>
              <a:t>problem </a:t>
            </a:r>
            <a:r>
              <a:rPr lang="en-US" sz="3200" dirty="0" smtClean="0"/>
              <a:t>related to building repairs  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Often a small fix can avoid a big problem  Repeated reporting of the same defect or damage is a waste of staff time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When ever possible centralize </a:t>
            </a:r>
            <a:br>
              <a:rPr lang="en-US" sz="3200" dirty="0" smtClean="0"/>
            </a:br>
            <a:r>
              <a:rPr lang="en-US" sz="3200" dirty="0" smtClean="0"/>
              <a:t>reports and track resolution </a:t>
            </a:r>
            <a:br>
              <a:rPr lang="en-US" sz="3200" dirty="0" smtClean="0"/>
            </a:br>
            <a:r>
              <a:rPr lang="en-US" sz="3200" dirty="0" smtClean="0"/>
              <a:t>times and costs 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Use existing work-order </a:t>
            </a:r>
            <a:br>
              <a:rPr lang="en-US" sz="3200" dirty="0" smtClean="0"/>
            </a:br>
            <a:r>
              <a:rPr lang="en-US" sz="3200" dirty="0" smtClean="0"/>
              <a:t>systems where available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248" y="3864184"/>
            <a:ext cx="2844800" cy="2133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95800" y="607763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Ensure doors close completely to keep pests out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24388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610600" cy="4953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q"/>
            </a:pPr>
            <a:r>
              <a:rPr lang="en-US" sz="3000" dirty="0" smtClean="0"/>
              <a:t>Staff, students, contractors and parents should be educated about potential school pest problems and IPM policies </a:t>
            </a:r>
          </a:p>
          <a:p>
            <a:pPr>
              <a:spcBef>
                <a:spcPts val="0"/>
              </a:spcBef>
              <a:buFont typeface="Wingdings" pitchFamily="2" charset="2"/>
              <a:buChar char="q"/>
            </a:pPr>
            <a:r>
              <a:rPr lang="en-US" sz="3000" dirty="0" smtClean="0"/>
              <a:t>Parents should be informed </a:t>
            </a:r>
            <a:br>
              <a:rPr lang="en-US" sz="3000" dirty="0" smtClean="0"/>
            </a:br>
            <a:r>
              <a:rPr lang="en-US" sz="3000" dirty="0" smtClean="0"/>
              <a:t>annually about the policy </a:t>
            </a:r>
            <a:endParaRPr lang="en-US" sz="3000" b="1" dirty="0" smtClean="0"/>
          </a:p>
          <a:p>
            <a:pPr lvl="0">
              <a:spcBef>
                <a:spcPts val="0"/>
              </a:spcBef>
              <a:buFont typeface="Wingdings" pitchFamily="2" charset="2"/>
              <a:buChar char="q"/>
            </a:pPr>
            <a:r>
              <a:rPr lang="en-US" sz="3000" dirty="0" smtClean="0"/>
              <a:t>Staff should receive training </a:t>
            </a:r>
            <a:br>
              <a:rPr lang="en-US" sz="3000" dirty="0" smtClean="0"/>
            </a:br>
            <a:r>
              <a:rPr lang="en-US" sz="3000" dirty="0" smtClean="0"/>
              <a:t>on their role in pest </a:t>
            </a:r>
            <a:br>
              <a:rPr lang="en-US" sz="3000" dirty="0" smtClean="0"/>
            </a:br>
            <a:r>
              <a:rPr lang="en-US" sz="3000" dirty="0" smtClean="0"/>
              <a:t>management</a:t>
            </a:r>
          </a:p>
          <a:p>
            <a:pPr lvl="0">
              <a:spcBef>
                <a:spcPts val="0"/>
              </a:spcBef>
              <a:buFont typeface="Wingdings" pitchFamily="2" charset="2"/>
              <a:buChar char="q"/>
            </a:pPr>
            <a:r>
              <a:rPr lang="en-US" sz="3000" dirty="0" smtClean="0"/>
              <a:t>Communications to improve </a:t>
            </a:r>
            <a:br>
              <a:rPr lang="en-US" sz="3000" dirty="0" smtClean="0"/>
            </a:br>
            <a:r>
              <a:rPr lang="en-US" sz="3000" dirty="0" smtClean="0"/>
              <a:t>pest awareness </a:t>
            </a:r>
            <a:r>
              <a:rPr lang="en-US" sz="3000" dirty="0" smtClean="0"/>
              <a:t>are</a:t>
            </a:r>
            <a:r>
              <a:rPr lang="en-US" sz="3000" dirty="0" smtClean="0"/>
              <a:t> </a:t>
            </a:r>
            <a:r>
              <a:rPr lang="en-US" sz="3000" dirty="0" smtClean="0"/>
              <a:t>of great </a:t>
            </a:r>
            <a:br>
              <a:rPr lang="en-US" sz="3000" dirty="0" smtClean="0"/>
            </a:br>
            <a:r>
              <a:rPr lang="en-US" sz="3000" dirty="0" smtClean="0"/>
              <a:t>benefit to the community   </a:t>
            </a:r>
            <a:endParaRPr lang="en-US" sz="3000" b="1" dirty="0" smtClean="0"/>
          </a:p>
          <a:p>
            <a:endParaRPr lang="en-US" sz="3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Ways to Educate Staff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3" y="3966389"/>
            <a:ext cx="3533476" cy="235821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Ways to Educate Lead Staff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14" y="3454007"/>
            <a:ext cx="4914986" cy="3275838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8382000" cy="48768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dirty="0" smtClean="0"/>
              <a:t>Training is one of the most essential elements of the IPM plan</a:t>
            </a:r>
          </a:p>
          <a:p>
            <a:r>
              <a:rPr lang="en-US" sz="3200" dirty="0" smtClean="0"/>
              <a:t>Identify the individual(s) providing the training and who will receive the training </a:t>
            </a:r>
          </a:p>
          <a:p>
            <a:r>
              <a:rPr lang="en-US" sz="3200" dirty="0" smtClean="0"/>
              <a:t>If students and staff are </a:t>
            </a:r>
            <a:br>
              <a:rPr lang="en-US" sz="3200" dirty="0" smtClean="0"/>
            </a:br>
            <a:r>
              <a:rPr lang="en-US" sz="3200" dirty="0" smtClean="0"/>
              <a:t>shown the connection </a:t>
            </a:r>
            <a:br>
              <a:rPr lang="en-US" sz="3200" dirty="0" smtClean="0"/>
            </a:br>
            <a:r>
              <a:rPr lang="en-US" sz="3200" dirty="0" smtClean="0"/>
              <a:t>between food, water, </a:t>
            </a:r>
            <a:br>
              <a:rPr lang="en-US" sz="3200" dirty="0" smtClean="0"/>
            </a:br>
            <a:r>
              <a:rPr lang="en-US" sz="3200" dirty="0" smtClean="0"/>
              <a:t>clutter and pests, they </a:t>
            </a:r>
            <a:br>
              <a:rPr lang="en-US" sz="3200" dirty="0" smtClean="0"/>
            </a:br>
            <a:r>
              <a:rPr lang="en-US" sz="3200" dirty="0" smtClean="0"/>
              <a:t>are more likely to </a:t>
            </a:r>
            <a:br>
              <a:rPr lang="en-US" sz="3200" dirty="0" smtClean="0"/>
            </a:br>
            <a:r>
              <a:rPr lang="en-US" sz="3200" dirty="0" smtClean="0"/>
              <a:t>participate positively</a:t>
            </a:r>
          </a:p>
          <a:p>
            <a:endParaRPr lang="en-US" sz="27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communication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516698"/>
            <a:ext cx="8153400" cy="5341302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Get to know your lead front-line staff and contractors</a:t>
            </a:r>
          </a:p>
          <a:p>
            <a:r>
              <a:rPr lang="en-US" dirty="0" smtClean="0"/>
              <a:t>Communicate with them, show interest in their work, ask questions, </a:t>
            </a:r>
            <a:r>
              <a:rPr lang="en-US" b="1" dirty="0" smtClean="0"/>
              <a:t>help them to help you</a:t>
            </a:r>
          </a:p>
          <a:p>
            <a:r>
              <a:rPr lang="en-US" dirty="0" smtClean="0"/>
              <a:t>Let them know what pests </a:t>
            </a:r>
            <a:br>
              <a:rPr lang="en-US" dirty="0" smtClean="0"/>
            </a:br>
            <a:r>
              <a:rPr lang="en-US" dirty="0" smtClean="0"/>
              <a:t>you observe, when and </a:t>
            </a:r>
            <a:br>
              <a:rPr lang="en-US" dirty="0" smtClean="0"/>
            </a:br>
            <a:r>
              <a:rPr lang="en-US" dirty="0" smtClean="0"/>
              <a:t>under what situations </a:t>
            </a:r>
            <a:br>
              <a:rPr lang="en-US" dirty="0" smtClean="0"/>
            </a:br>
            <a:r>
              <a:rPr lang="en-US" dirty="0" smtClean="0"/>
              <a:t>(e.g., cockroaches were </a:t>
            </a:r>
            <a:br>
              <a:rPr lang="en-US" dirty="0" smtClean="0"/>
            </a:br>
            <a:r>
              <a:rPr lang="en-US" dirty="0" smtClean="0"/>
              <a:t>noticed after a new supply </a:t>
            </a:r>
            <a:br>
              <a:rPr lang="en-US" dirty="0" smtClean="0"/>
            </a:br>
            <a:r>
              <a:rPr lang="en-US" dirty="0" smtClean="0"/>
              <a:t>of art material in </a:t>
            </a:r>
            <a:br>
              <a:rPr lang="en-US" dirty="0" smtClean="0"/>
            </a:br>
            <a:r>
              <a:rPr lang="en-US" dirty="0" smtClean="0"/>
              <a:t>cardboard boxes)</a:t>
            </a:r>
          </a:p>
          <a:p>
            <a:r>
              <a:rPr lang="en-US" dirty="0" smtClean="0"/>
              <a:t>Respond to their recommendations </a:t>
            </a:r>
            <a:br>
              <a:rPr lang="en-US" dirty="0" smtClean="0"/>
            </a:br>
            <a:r>
              <a:rPr lang="en-US" dirty="0" smtClean="0"/>
              <a:t>and direction</a:t>
            </a:r>
          </a:p>
          <a:p>
            <a:endParaRPr lang="en-US" sz="2600" dirty="0" smtClean="0"/>
          </a:p>
          <a:p>
            <a:endParaRPr lang="en-US" sz="2600" dirty="0" smtClean="0"/>
          </a:p>
          <a:p>
            <a:pPr marL="0" indent="0">
              <a:buFont typeface="Wingdings"/>
              <a:buNone/>
            </a:pPr>
            <a:endParaRPr lang="en-US" sz="2600" dirty="0" smtClean="0"/>
          </a:p>
          <a:p>
            <a:pPr marL="0" indent="0">
              <a:buFont typeface="Wingdings"/>
              <a:buNone/>
            </a:pPr>
            <a:endParaRPr lang="en-US" sz="2600" dirty="0" smtClean="0"/>
          </a:p>
          <a:p>
            <a:endParaRPr lang="en-US" sz="2600" dirty="0"/>
          </a:p>
        </p:txBody>
      </p:sp>
      <p:sp>
        <p:nvSpPr>
          <p:cNvPr id="9" name="Rectangle 8"/>
          <p:cNvSpPr/>
          <p:nvPr/>
        </p:nvSpPr>
        <p:spPr>
          <a:xfrm>
            <a:off x="5867400" y="5580986"/>
            <a:ext cx="3047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prstClr val="black"/>
                </a:solidFill>
              </a:rPr>
              <a:t>Ricardo </a:t>
            </a:r>
            <a:r>
              <a:rPr lang="en-US" i="1" dirty="0" err="1" smtClean="0">
                <a:solidFill>
                  <a:prstClr val="black"/>
                </a:solidFill>
              </a:rPr>
              <a:t>Zubiate</a:t>
            </a:r>
            <a:r>
              <a:rPr lang="en-US" i="1" dirty="0" smtClean="0">
                <a:solidFill>
                  <a:prstClr val="black"/>
                </a:solidFill>
              </a:rPr>
              <a:t> teaching Salt Lake City School District Staff - Marc Lame, Indiana University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002070"/>
            <a:ext cx="2975106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9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447800"/>
            <a:ext cx="8251982" cy="5105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Learn more about IPM from experts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Ask questions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Consider discussing IPM and its advantages with your colleagues, principal and parents of students at suitable venues such as a PTA meeting or faculty meeting</a:t>
            </a:r>
            <a:endParaRPr lang="en-US" sz="28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Implementing IPM is easier                                      with group support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Set an example, </a:t>
            </a:r>
            <a:r>
              <a:rPr lang="en-US" sz="2800" dirty="0" smtClean="0"/>
              <a:t>demonstrate                               </a:t>
            </a:r>
            <a:r>
              <a:rPr lang="en-US" sz="2800" dirty="0"/>
              <a:t>your success with </a:t>
            </a:r>
            <a:r>
              <a:rPr lang="en-US" sz="2800" dirty="0" smtClean="0"/>
              <a:t>IPM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communication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1" y="6135469"/>
            <a:ext cx="6400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prstClr val="black"/>
                </a:solidFill>
              </a:rPr>
              <a:t>Dr. Robert Corrigan</a:t>
            </a:r>
            <a:r>
              <a:rPr lang="en-US" i="1" dirty="0">
                <a:solidFill>
                  <a:prstClr val="black"/>
                </a:solidFill>
              </a:rPr>
              <a:t>, RMC Pest Management </a:t>
            </a:r>
            <a:r>
              <a:rPr lang="en-US" i="1" dirty="0" smtClean="0">
                <a:solidFill>
                  <a:prstClr val="black"/>
                </a:solidFill>
              </a:rPr>
              <a:t>Consulting teaching - </a:t>
            </a:r>
            <a:r>
              <a:rPr lang="en-US" i="1" dirty="0">
                <a:solidFill>
                  <a:prstClr val="black"/>
                </a:solidFill>
              </a:rPr>
              <a:t>Mary </a:t>
            </a:r>
            <a:r>
              <a:rPr lang="en-US" i="1" dirty="0" err="1">
                <a:solidFill>
                  <a:prstClr val="black"/>
                </a:solidFill>
              </a:rPr>
              <a:t>Grisier</a:t>
            </a:r>
            <a:r>
              <a:rPr lang="en-US" i="1" dirty="0" smtClean="0">
                <a:solidFill>
                  <a:prstClr val="black"/>
                </a:solidFill>
              </a:rPr>
              <a:t>, EPA Region 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538" y="3904959"/>
            <a:ext cx="3243191" cy="221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9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C6A28BC-5D99-41CA-B157-304BFBB0313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4416552" cy="449580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>
                <a:cs typeface="Times New Roman" pitchFamily="18" charset="0"/>
              </a:rPr>
              <a:t>The </a:t>
            </a:r>
            <a:r>
              <a:rPr lang="en-US" sz="3200" b="1" dirty="0" smtClean="0">
                <a:cs typeface="Times New Roman" pitchFamily="18" charset="0"/>
              </a:rPr>
              <a:t>IPM Cost Calculator </a:t>
            </a:r>
            <a:r>
              <a:rPr lang="en-US" sz="3200" dirty="0" smtClean="0">
                <a:cs typeface="Times New Roman" pitchFamily="18" charset="0"/>
              </a:rPr>
              <a:t>is a free online tool that allows schools to estimate their pest risks using geographic location, current pest problems and facility conditions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33CC"/>
                </a:solidFill>
              </a:rPr>
              <a:t>http://schoolipm.tamu.edu/forms/ipm-cost-calculator/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" t="56658" r="82999" b="17490"/>
          <a:stretch/>
        </p:blipFill>
        <p:spPr bwMode="auto">
          <a:xfrm>
            <a:off x="5125507" y="2667000"/>
            <a:ext cx="3640541" cy="367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Methods of Tracking Facility Costs and </a:t>
            </a:r>
            <a:b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IPM-Related Cost Savings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229600" cy="5181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>
                <a:cs typeface="Times New Roman" pitchFamily="18" charset="0"/>
              </a:rPr>
              <a:t>The IPM Cost Calculator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>
                <a:cs typeface="Times New Roman" pitchFamily="18" charset="0"/>
              </a:rPr>
              <a:t>U</a:t>
            </a:r>
            <a:r>
              <a:rPr lang="en-US" sz="3200" dirty="0" smtClean="0">
                <a:cs typeface="Times New Roman" pitchFamily="18" charset="0"/>
              </a:rPr>
              <a:t>sing </a:t>
            </a:r>
            <a:r>
              <a:rPr lang="en-US" sz="3200" dirty="0">
                <a:cs typeface="Times New Roman" pitchFamily="18" charset="0"/>
              </a:rPr>
              <a:t>information about </a:t>
            </a:r>
            <a:r>
              <a:rPr lang="en-US" sz="3200" dirty="0" smtClean="0">
                <a:cs typeface="Times New Roman" pitchFamily="18" charset="0"/>
              </a:rPr>
              <a:t>your location</a:t>
            </a:r>
            <a:r>
              <a:rPr lang="en-US" sz="3200" dirty="0">
                <a:cs typeface="Times New Roman" pitchFamily="18" charset="0"/>
              </a:rPr>
              <a:t>, presence of </a:t>
            </a:r>
            <a:r>
              <a:rPr lang="en-US" sz="3200" dirty="0" smtClean="0">
                <a:cs typeface="Times New Roman" pitchFamily="18" charset="0"/>
              </a:rPr>
              <a:t>pests </a:t>
            </a:r>
            <a:r>
              <a:rPr lang="en-US" sz="3200" dirty="0">
                <a:cs typeface="Times New Roman" pitchFamily="18" charset="0"/>
              </a:rPr>
              <a:t>and the condition of </a:t>
            </a:r>
            <a:r>
              <a:rPr lang="en-US" sz="3200" dirty="0" smtClean="0">
                <a:cs typeface="Times New Roman" pitchFamily="18" charset="0"/>
              </a:rPr>
              <a:t>your </a:t>
            </a:r>
            <a:r>
              <a:rPr lang="en-US" sz="3200" dirty="0">
                <a:cs typeface="Times New Roman" pitchFamily="18" charset="0"/>
              </a:rPr>
              <a:t>school, </a:t>
            </a:r>
            <a:r>
              <a:rPr lang="en-US" sz="3200" dirty="0" smtClean="0">
                <a:cs typeface="Times New Roman" pitchFamily="18" charset="0"/>
              </a:rPr>
              <a:t>the IPM Cost Calculator estimates overall </a:t>
            </a:r>
            <a:r>
              <a:rPr lang="en-US" sz="3200" dirty="0">
                <a:cs typeface="Times New Roman" pitchFamily="18" charset="0"/>
              </a:rPr>
              <a:t>pest risk for your </a:t>
            </a:r>
            <a:r>
              <a:rPr lang="en-US" sz="3200" dirty="0" smtClean="0">
                <a:cs typeface="Times New Roman" pitchFamily="18" charset="0"/>
              </a:rPr>
              <a:t>school 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>
                <a:cs typeface="Times New Roman" pitchFamily="18" charset="0"/>
              </a:rPr>
              <a:t>The </a:t>
            </a:r>
            <a:r>
              <a:rPr lang="en-US" sz="3200" dirty="0">
                <a:cs typeface="Times New Roman" pitchFamily="18" charset="0"/>
              </a:rPr>
              <a:t>C</a:t>
            </a:r>
            <a:r>
              <a:rPr lang="en-US" sz="3200" dirty="0" smtClean="0">
                <a:cs typeface="Times New Roman" pitchFamily="18" charset="0"/>
              </a:rPr>
              <a:t>alculator also allows you to </a:t>
            </a:r>
            <a:r>
              <a:rPr lang="en-US" sz="3200" dirty="0">
                <a:cs typeface="Times New Roman" pitchFamily="18" charset="0"/>
              </a:rPr>
              <a:t>create your own budget and see how improving certain features will affect </a:t>
            </a:r>
            <a:r>
              <a:rPr lang="en-US" sz="3200" dirty="0" smtClean="0">
                <a:cs typeface="Times New Roman" pitchFamily="18" charset="0"/>
              </a:rPr>
              <a:t>your overall </a:t>
            </a:r>
            <a:r>
              <a:rPr lang="en-US" sz="3200" dirty="0">
                <a:cs typeface="Times New Roman" pitchFamily="18" charset="0"/>
              </a:rPr>
              <a:t>pest </a:t>
            </a:r>
            <a:r>
              <a:rPr lang="en-US" sz="3200" dirty="0" smtClean="0">
                <a:cs typeface="Times New Roman" pitchFamily="18" charset="0"/>
              </a:rPr>
              <a:t>risk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-228600"/>
            <a:ext cx="685800" cy="7620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13.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C6A28BC-5D99-41CA-B157-304BFBB0313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Methods of Tracking Facility Costs and </a:t>
            </a:r>
            <a:b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IPM-Related Cost Savings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38800"/>
            <a:ext cx="1524000" cy="113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0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1650"/>
            <a:ext cx="8077200" cy="86995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How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to start an IPM program at your school!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1075362-9323-4249-BA5A-917C5933020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297681"/>
            <a:ext cx="3657599" cy="2560319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610600" cy="4953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Leverage support from your district administration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Discuss IPM with your school staff (nurse</a:t>
            </a:r>
            <a:r>
              <a:rPr lang="en-US" sz="3200" dirty="0"/>
              <a:t>, </a:t>
            </a:r>
            <a:r>
              <a:rPr lang="en-US" sz="3200" dirty="0" smtClean="0"/>
              <a:t>food service managers, lead custodian, pest manager, and principals) and environmental health committee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Evaluate your current </a:t>
            </a:r>
            <a:r>
              <a:rPr lang="en-US" sz="3200" dirty="0"/>
              <a:t>pest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management methods </a:t>
            </a:r>
            <a:br>
              <a:rPr lang="en-US" sz="3200" dirty="0" smtClean="0"/>
            </a:br>
            <a:r>
              <a:rPr lang="en-US" sz="3200" dirty="0" smtClean="0"/>
              <a:t>against what you have </a:t>
            </a:r>
            <a:br>
              <a:rPr lang="en-US" sz="3200" dirty="0" smtClean="0"/>
            </a:br>
            <a:r>
              <a:rPr lang="en-US" sz="3200" dirty="0" smtClean="0"/>
              <a:t>learned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1650"/>
            <a:ext cx="8077200" cy="86995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How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to start an IPM program at your school!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1075362-9323-4249-BA5A-917C5933020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610600" cy="4953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3200" dirty="0" smtClean="0"/>
              <a:t>Explain </a:t>
            </a:r>
            <a:r>
              <a:rPr lang="en-US" sz="3200" dirty="0"/>
              <a:t>the benefits of IPM and why it is </a:t>
            </a:r>
            <a:r>
              <a:rPr lang="en-US" sz="3200" dirty="0" smtClean="0"/>
              <a:t>important for schools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  <a:p>
            <a:pPr marL="514350" indent="-514350">
              <a:buFont typeface="+mj-lt"/>
              <a:buAutoNum type="arabicPeriod" startAt="5"/>
            </a:pPr>
            <a:r>
              <a:rPr lang="en-US" sz="3200" dirty="0" smtClean="0"/>
              <a:t>Discuss how to start an IPM program, who might be interested in being part of the planning committee and who might serve as the district IPM Coordinator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6666" r="7000" b="6666"/>
          <a:stretch/>
        </p:blipFill>
        <p:spPr>
          <a:xfrm>
            <a:off x="5181600" y="2247900"/>
            <a:ext cx="2604477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1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1650"/>
            <a:ext cx="8077200" cy="86995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How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to start an IPM program at your school!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1075362-9323-4249-BA5A-917C5933020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4953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sz="3000" dirty="0"/>
              <a:t>Identify </a:t>
            </a:r>
            <a:r>
              <a:rPr lang="en-US" sz="3000" dirty="0" smtClean="0"/>
              <a:t>state, Extension service and/or </a:t>
            </a:r>
            <a:r>
              <a:rPr lang="en-US" sz="3000" dirty="0"/>
              <a:t>local </a:t>
            </a:r>
            <a:r>
              <a:rPr lang="en-US" sz="3000" dirty="0" smtClean="0"/>
              <a:t>resources; they may be able to help you with setting up your IPM program 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State services may provide pest identification, run educational events, facilitate the transition from calendar based programs to IPM, evaluate pest management options, etc.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00686"/>
            <a:ext cx="4222228" cy="1128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503235"/>
            <a:ext cx="41052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7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Facility Manager Key Points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Previous lesson:</a:t>
            </a:r>
          </a:p>
          <a:p>
            <a:r>
              <a:rPr lang="en-US" dirty="0" smtClean="0"/>
              <a:t>Lead implementation of IPM policy and plan</a:t>
            </a:r>
          </a:p>
          <a:p>
            <a:r>
              <a:rPr lang="en-US" dirty="0" smtClean="0"/>
              <a:t>Oversee pest sighting and pesticide application logs</a:t>
            </a:r>
          </a:p>
          <a:p>
            <a:r>
              <a:rPr lang="en-US" dirty="0" smtClean="0"/>
              <a:t>Supervise contractors</a:t>
            </a:r>
          </a:p>
          <a:p>
            <a:r>
              <a:rPr lang="en-US" dirty="0" smtClean="0"/>
              <a:t>Program evaluation and adjustment</a:t>
            </a:r>
          </a:p>
          <a:p>
            <a:pPr marL="0" indent="0">
              <a:buNone/>
            </a:pPr>
            <a:r>
              <a:rPr lang="en-US" dirty="0" smtClean="0"/>
              <a:t>This lesson:</a:t>
            </a:r>
          </a:p>
          <a:p>
            <a:r>
              <a:rPr lang="en-US" dirty="0" smtClean="0"/>
              <a:t>Pest entry points</a:t>
            </a:r>
          </a:p>
          <a:p>
            <a:r>
              <a:rPr lang="en-US" dirty="0" smtClean="0"/>
              <a:t>Proper storage procedures</a:t>
            </a:r>
          </a:p>
          <a:p>
            <a:r>
              <a:rPr lang="en-US" dirty="0" smtClean="0"/>
              <a:t>Sanitation</a:t>
            </a:r>
          </a:p>
          <a:p>
            <a:r>
              <a:rPr lang="en-US" sz="2800" dirty="0" smtClean="0"/>
              <a:t>Timely work order follow-up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343400"/>
            <a:ext cx="3276600" cy="21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24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1650"/>
            <a:ext cx="8077200" cy="86995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How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to start an IPM program at your school!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1075362-9323-4249-BA5A-917C5933020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05800" cy="4953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n-US" sz="3000" dirty="0" smtClean="0"/>
              <a:t>Coordinate an initial IPM </a:t>
            </a:r>
            <a:br>
              <a:rPr lang="en-US" sz="3000" dirty="0" smtClean="0"/>
            </a:br>
            <a:r>
              <a:rPr lang="en-US" sz="3000" dirty="0" smtClean="0"/>
              <a:t>inspection and site </a:t>
            </a:r>
            <a:br>
              <a:rPr lang="en-US" sz="3000" dirty="0" smtClean="0"/>
            </a:br>
            <a:r>
              <a:rPr lang="en-US" sz="3000" dirty="0" smtClean="0"/>
              <a:t>evaluation</a:t>
            </a:r>
            <a:br>
              <a:rPr lang="en-US" sz="30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3000" dirty="0" smtClean="0"/>
              <a:t>There are a number of </a:t>
            </a:r>
            <a:br>
              <a:rPr lang="en-US" sz="3000" dirty="0" smtClean="0"/>
            </a:br>
            <a:r>
              <a:rPr lang="en-US" sz="3000" dirty="0" smtClean="0"/>
              <a:t>readily available </a:t>
            </a:r>
            <a:br>
              <a:rPr lang="en-US" sz="3000" dirty="0" smtClean="0"/>
            </a:br>
            <a:r>
              <a:rPr lang="en-US" sz="3000" dirty="0" smtClean="0"/>
              <a:t>evaluation guides that </a:t>
            </a:r>
            <a:br>
              <a:rPr lang="en-US" sz="3000" dirty="0" smtClean="0"/>
            </a:br>
            <a:r>
              <a:rPr lang="en-US" sz="3000" dirty="0" smtClean="0"/>
              <a:t>will help you </a:t>
            </a:r>
            <a:br>
              <a:rPr lang="en-US" sz="30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3000" dirty="0" smtClean="0"/>
              <a:t>The more inspections you do the better you become at identifying problems and implementing effective solutions 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752600"/>
            <a:ext cx="3352800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600" y="43434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Inspection of doors which may need door sweeps – Shaku Nair,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2487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1650"/>
            <a:ext cx="8077200" cy="86995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How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to start an IPM program at your school!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1075362-9323-4249-BA5A-917C5933020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229600" cy="3733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Use inspections as </a:t>
            </a:r>
            <a:r>
              <a:rPr lang="en-US" sz="3200" dirty="0" smtClean="0"/>
              <a:t>fact-finding </a:t>
            </a:r>
            <a:r>
              <a:rPr lang="en-US" sz="3200" dirty="0"/>
              <a:t>exercises </a:t>
            </a:r>
            <a:r>
              <a:rPr lang="en-US" sz="3200" dirty="0" smtClean="0"/>
              <a:t>as </a:t>
            </a:r>
            <a:r>
              <a:rPr lang="en-US" sz="3200" dirty="0"/>
              <a:t>well as educational </a:t>
            </a:r>
            <a:r>
              <a:rPr lang="en-US" sz="3200" dirty="0" smtClean="0"/>
              <a:t>opportunities for the staff</a:t>
            </a:r>
            <a:br>
              <a:rPr lang="en-US" sz="32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200" dirty="0" smtClean="0"/>
              <a:t>Prioritize remediation actions to focus on those that will make the biggest difference quickly</a:t>
            </a:r>
            <a:br>
              <a:rPr lang="en-US" sz="3200" dirty="0" smtClean="0"/>
            </a:br>
            <a:endParaRPr lang="en-US" sz="3200" dirty="0" smtClean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You may introduce the idea of pest sighting logs, a monitoring program and pest management record keeping system as you conduct your inspection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9601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534400" cy="5334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000" dirty="0" smtClean="0"/>
              <a:t>In this lesson you learned</a:t>
            </a:r>
          </a:p>
          <a:p>
            <a:pPr>
              <a:buFont typeface="+mj-lt"/>
              <a:buAutoNum type="arabicPeriod"/>
            </a:pPr>
            <a:r>
              <a:rPr lang="en-US" sz="3000" dirty="0"/>
              <a:t>The importance of pest entry points, proper storage procedure, sanitation, timely work order </a:t>
            </a:r>
            <a:r>
              <a:rPr lang="en-US" sz="3000" dirty="0" smtClean="0"/>
              <a:t>follow-up </a:t>
            </a:r>
            <a:endParaRPr lang="en-US" sz="3000" dirty="0"/>
          </a:p>
          <a:p>
            <a:pPr lvl="0">
              <a:buFont typeface="+mj-lt"/>
              <a:buAutoNum type="arabicPeriod"/>
            </a:pPr>
            <a:r>
              <a:rPr lang="en-US" sz="3000" dirty="0" smtClean="0"/>
              <a:t>Effective ways to educate lead staff about IPM practices</a:t>
            </a:r>
          </a:p>
          <a:p>
            <a:pPr>
              <a:buFont typeface="+mj-lt"/>
              <a:buAutoNum type="arabicPeriod"/>
            </a:pPr>
            <a:r>
              <a:rPr lang="en-US" sz="3000" dirty="0" smtClean="0"/>
              <a:t>Methods of tracking facility costs and IPM-related cost savings</a:t>
            </a:r>
            <a:r>
              <a:rPr lang="en-US" sz="3000" b="1" dirty="0" smtClean="0"/>
              <a:t> </a:t>
            </a:r>
          </a:p>
          <a:p>
            <a:pPr lvl="0">
              <a:buFont typeface="+mj-lt"/>
              <a:buAutoNum type="arabicPeriod"/>
            </a:pPr>
            <a:r>
              <a:rPr lang="en-US" sz="3000" dirty="0" smtClean="0"/>
              <a:t>How to start an IPM program at your school</a:t>
            </a:r>
          </a:p>
          <a:p>
            <a:pPr marL="0" lvl="0" indent="0">
              <a:buNone/>
            </a:pPr>
            <a:r>
              <a:rPr lang="en-US" sz="3000" b="1" dirty="0" smtClean="0"/>
              <a:t>Next you will learn about key exterior and landscape pest groups</a:t>
            </a:r>
            <a:r>
              <a:rPr lang="en-US" sz="3000" dirty="0" smtClean="0"/>
              <a:t>!</a:t>
            </a:r>
            <a:endParaRPr lang="en-US" sz="3000" b="1" dirty="0" smtClean="0"/>
          </a:p>
          <a:p>
            <a:pPr lvl="0">
              <a:buNone/>
            </a:pPr>
            <a:r>
              <a:rPr lang="en-US" sz="3200" b="1" dirty="0" smtClean="0"/>
              <a:t>	</a:t>
            </a:r>
            <a:endParaRPr lang="en-US" sz="3200" dirty="0" smtClean="0"/>
          </a:p>
          <a:p>
            <a:pPr lvl="0">
              <a:buNone/>
            </a:pPr>
            <a:r>
              <a:rPr lang="en-US" sz="2800" dirty="0" smtClean="0"/>
              <a:t>		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4495800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Bayer Environmental Science. (2010). Ant Identification Guide. </a:t>
            </a:r>
            <a:r>
              <a:rPr lang="en-US" sz="1600" dirty="0" smtClean="0">
                <a:solidFill>
                  <a:srgbClr val="0033CC"/>
                </a:solidFill>
              </a:rPr>
              <a:t>http://www.backedbybayer.com/system/product_guide/asset_file/3/Ant-ID-Guide.pdf  </a:t>
            </a:r>
          </a:p>
          <a:p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Green, T.A., D.H. Gouge,  J.A. Hurley, M.L. Lame and M.D. Snyder. (2014). </a:t>
            </a:r>
            <a:r>
              <a:rPr lang="en-US" sz="1800" i="1" dirty="0" smtClean="0">
                <a:solidFill>
                  <a:schemeClr val="bg2">
                    <a:lumMod val="10000"/>
                  </a:schemeClr>
                </a:solidFill>
              </a:rPr>
              <a:t>School IPM 2020: A Strategic Plan for Integrated Pest Management in Schools in the United States.</a:t>
            </a:r>
          </a:p>
          <a:p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How to Develop an Integrated Pest Management (IPM) Policy and Plan for Your School District. PENN STATE. Retrieved from </a:t>
            </a:r>
            <a:r>
              <a:rPr lang="en-US" sz="1800" dirty="0" smtClean="0">
                <a:solidFill>
                  <a:srgbClr val="0033CC"/>
                </a:solidFill>
              </a:rPr>
              <a:t>http://extension.psu.edu/pests/ipm/schools/facilitiesmanagers/resourcespaschools/faq/ipmschoolplan </a:t>
            </a:r>
          </a:p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How to Do… IPM at School A How to Manual for New Jersey schools. New Jersey Department of Environmental Protection Pesticide Control Program </a:t>
            </a:r>
            <a:r>
              <a:rPr lang="en-US" sz="1600" dirty="0" smtClean="0">
                <a:solidFill>
                  <a:srgbClr val="0033CC"/>
                </a:solidFill>
              </a:rPr>
              <a:t>http://www.state.nj.us/dep/enforcement/pcp/bpc/ipm/How_to_Do_IPM.pdf </a:t>
            </a:r>
          </a:p>
          <a:p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National Center for Environmental Health. (2009). Healthy Housing Reference Manual. Retrieved from </a:t>
            </a:r>
            <a:r>
              <a:rPr lang="en-US" sz="1800" dirty="0" smtClean="0">
                <a:solidFill>
                  <a:srgbClr val="0033CC"/>
                </a:solidFill>
              </a:rPr>
              <a:t>http://www.cdc.gov/nceh/publications/books/housing/figure_cha04.htm </a:t>
            </a:r>
          </a:p>
          <a:p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New Jersey Department of Environmental Protection Pesticide Control Program. How to Do… IPM at School A How to Manual for New Jersey Schools. Retrieved from </a:t>
            </a:r>
            <a:r>
              <a:rPr lang="en-US" sz="1800" dirty="0" smtClean="0">
                <a:solidFill>
                  <a:srgbClr val="0033CC"/>
                </a:solidFill>
              </a:rPr>
              <a:t>http://www.state.nj.us/dep/enforcement/pcp/bpc/ipm/How_to_Do_IPM.pdf</a:t>
            </a:r>
          </a:p>
          <a:p>
            <a:endParaRPr lang="en-US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305800" cy="4953000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/>
              <a:t>Any sign of a pest should trigger a search for possible points of entry </a:t>
            </a:r>
          </a:p>
          <a:p>
            <a:pPr lvl="0"/>
            <a:r>
              <a:rPr lang="en-US" sz="3200" dirty="0" smtClean="0"/>
              <a:t>Broken/torn wire-mesh screen covers of windows</a:t>
            </a:r>
          </a:p>
          <a:p>
            <a:pPr lvl="0"/>
            <a:r>
              <a:rPr lang="en-US" sz="3200" dirty="0"/>
              <a:t>D</a:t>
            </a:r>
            <a:r>
              <a:rPr lang="en-US" sz="3200" dirty="0" smtClean="0"/>
              <a:t>ry P-traps in drains</a:t>
            </a:r>
          </a:p>
          <a:p>
            <a:pPr lvl="0"/>
            <a:r>
              <a:rPr lang="en-US" sz="3200" dirty="0" smtClean="0"/>
              <a:t>Worn out door-sweeps/weather </a:t>
            </a:r>
            <a:r>
              <a:rPr lang="en-US" sz="3200" dirty="0" smtClean="0"/>
              <a:t>stripping</a:t>
            </a: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Hitchhikers in deliveries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Check for signs of pest presence (droppings, pests, webbing or holes in boxes)</a:t>
            </a:r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153400" cy="990600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to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Recognize Pest Entry Points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Proper Storage Procedures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3820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Proper storage of supplies/materials can prevent pest-conducive conditions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To permit proper cleaning and inspection: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Avoid storing boxes and items up against the walls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Leave 18-inch gaps under the lowest shelf so the floor can be cleaned underneath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Avoid using wooden pallets, milk crates,  etc. to store things on</a:t>
            </a:r>
          </a:p>
          <a:p>
            <a:pPr lvl="1">
              <a:buClr>
                <a:schemeClr val="accent2"/>
              </a:buClr>
              <a:buSzPct val="60000"/>
              <a:buNone/>
            </a:pP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8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in Storage Areas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83058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Storage areas are pest-vulnerable areas, often the source of infestations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Good sanitation practices: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900" dirty="0" smtClean="0"/>
              <a:t>Make sure corners are completely clean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900" dirty="0" smtClean="0"/>
              <a:t>After use, promptly clean mops and mop buckets; dry mop buckets and hang mops vertically on rack above floor drain, with mop head </a:t>
            </a:r>
            <a:r>
              <a:rPr lang="en-US" sz="2900" dirty="0" smtClean="0"/>
              <a:t>down</a:t>
            </a:r>
            <a:endParaRPr lang="en-US" sz="2900" dirty="0" smtClean="0"/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900" dirty="0" smtClean="0"/>
              <a:t>Clean trash cans regularly, use quality plastic liners in trash cans to reduce rips and use secure lids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900" dirty="0" smtClean="0"/>
              <a:t>Keep areas clean and as dry as possible, and remove debris </a:t>
            </a:r>
          </a:p>
          <a:p>
            <a:pPr lvl="1">
              <a:buClr>
                <a:schemeClr val="accent2"/>
              </a:buClr>
              <a:buSzPct val="60000"/>
              <a:buNone/>
            </a:pPr>
            <a:endParaRPr lang="en-US" sz="29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65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5486400" cy="5334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Avoid propping doors open</a:t>
            </a:r>
          </a:p>
          <a:p>
            <a:r>
              <a:rPr lang="en-US" sz="2800" dirty="0" smtClean="0"/>
              <a:t>Close gaps that provide access to </a:t>
            </a:r>
            <a:r>
              <a:rPr lang="en-US" sz="2800" dirty="0" smtClean="0"/>
              <a:t>pests, mice </a:t>
            </a:r>
            <a:r>
              <a:rPr lang="en-US" sz="2800" dirty="0" smtClean="0"/>
              <a:t>can squeeze through a gap the size of a </a:t>
            </a:r>
            <a:r>
              <a:rPr lang="en-US" sz="2800" dirty="0" smtClean="0"/>
              <a:t>dime, </a:t>
            </a:r>
            <a:r>
              <a:rPr lang="en-US" sz="2800" dirty="0" smtClean="0"/>
              <a:t>rats need nickel-sized gaps</a:t>
            </a:r>
          </a:p>
          <a:p>
            <a:r>
              <a:rPr lang="en-US" sz="2800" dirty="0" smtClean="0"/>
              <a:t>Avoid storing cardboard – provides ideal harborage for cockroaches</a:t>
            </a:r>
          </a:p>
          <a:p>
            <a:r>
              <a:rPr lang="en-US" sz="2800" dirty="0" smtClean="0"/>
              <a:t>Avoid clutter</a:t>
            </a:r>
          </a:p>
          <a:p>
            <a:r>
              <a:rPr lang="en-US" sz="2800" dirty="0" smtClean="0"/>
              <a:t>Keep food and water in               sealed containers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038600"/>
            <a:ext cx="3367998" cy="260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ools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44958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Replace worn door-sweeps - Effective sweeps can cut pest complaints by 65%!</a:t>
            </a:r>
          </a:p>
          <a:p>
            <a:r>
              <a:rPr lang="en-US" sz="3200" dirty="0" smtClean="0"/>
              <a:t>Seal </a:t>
            </a:r>
            <a:r>
              <a:rPr lang="en-US" sz="3200" dirty="0" smtClean="0"/>
              <a:t>or fill gaps, </a:t>
            </a:r>
            <a:r>
              <a:rPr lang="en-US" sz="3200" dirty="0" smtClean="0"/>
              <a:t>cracks and crevices with suitable sealants</a:t>
            </a:r>
          </a:p>
          <a:p>
            <a:r>
              <a:rPr lang="en-US" sz="3200" dirty="0" smtClean="0"/>
              <a:t>Cover windows and vents with wire mesh and replace with new wire when broken</a:t>
            </a:r>
          </a:p>
          <a:p>
            <a:endParaRPr lang="en-US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34000" y="4953000"/>
            <a:ext cx="35814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Torn wire mesh on a vent </a:t>
            </a:r>
            <a:r>
              <a:rPr lang="en-US" i="1" dirty="0"/>
              <a:t>– Jerry Jochim, Monroe County Community School Corporation </a:t>
            </a:r>
          </a:p>
        </p:txBody>
      </p:sp>
    </p:spTree>
    <p:extLst>
      <p:ext uri="{BB962C8B-B14F-4D97-AF65-F5344CB8AC3E}">
        <p14:creationId xmlns:p14="http://schemas.microsoft.com/office/powerpoint/2010/main" val="104840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62000" y="1752600"/>
            <a:ext cx="4876800" cy="44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What to look for: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Pest-conducive </a:t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17" y="3490561"/>
            <a:ext cx="3882651" cy="29119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592523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Wrappers and decomposing food in athletic locker</a:t>
            </a:r>
            <a:endParaRPr lang="en-US" i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22767" b="38370"/>
          <a:stretch/>
        </p:blipFill>
        <p:spPr bwMode="auto">
          <a:xfrm>
            <a:off x="3929789" y="1272222"/>
            <a:ext cx="4997439" cy="160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49091" y="2881683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Mouse dropping on a spoon</a:t>
            </a:r>
            <a:endParaRPr lang="en-US" i="1" dirty="0"/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412388" y="4777820"/>
            <a:ext cx="4859166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4101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679</TotalTime>
  <Words>1964</Words>
  <Application>Microsoft Office PowerPoint</Application>
  <PresentationFormat>On-screen Show (4:3)</PresentationFormat>
  <Paragraphs>319</Paragraphs>
  <Slides>33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Kartika</vt:lpstr>
      <vt:lpstr>Times</vt:lpstr>
      <vt:lpstr>Times New Roman</vt:lpstr>
      <vt:lpstr>Tw Cen MT</vt:lpstr>
      <vt:lpstr>Wingdings</vt:lpstr>
      <vt:lpstr>Wingdings 2</vt:lpstr>
      <vt:lpstr>Median</vt:lpstr>
      <vt:lpstr>Facility Manager Responsibilities</vt:lpstr>
      <vt:lpstr>Learning Objectives</vt:lpstr>
      <vt:lpstr>Facility Manager Key Points</vt:lpstr>
      <vt:lpstr>Learn to Recognize Pest Entry Points </vt:lpstr>
      <vt:lpstr>Proper Storage Procedures</vt:lpstr>
      <vt:lpstr>Sanitation in Storage Areas</vt:lpstr>
      <vt:lpstr>PowerPoint Presentation</vt:lpstr>
      <vt:lpstr>PowerPoint Presentation</vt:lpstr>
      <vt:lpstr>PowerPoint Presentation</vt:lpstr>
      <vt:lpstr>2.  </vt:lpstr>
      <vt:lpstr>2.  </vt:lpstr>
      <vt:lpstr>2.  </vt:lpstr>
      <vt:lpstr>PowerPoint Presentation</vt:lpstr>
      <vt:lpstr>Facility Manager Checklist</vt:lpstr>
      <vt:lpstr>Example Inspection Checklist</vt:lpstr>
      <vt:lpstr>Example Inspection Checklist</vt:lpstr>
      <vt:lpstr>Example Inspection Checklist</vt:lpstr>
      <vt:lpstr>Example Inspection Checklist</vt:lpstr>
      <vt:lpstr>Example Inspection Checklist</vt:lpstr>
      <vt:lpstr>Timely Work Order Follow-Up</vt:lpstr>
      <vt:lpstr>Effective Ways to Educate Staff</vt:lpstr>
      <vt:lpstr>Effective Ways to Educate Lead Staff</vt:lpstr>
      <vt:lpstr>PowerPoint Presentation</vt:lpstr>
      <vt:lpstr>2.  </vt:lpstr>
      <vt:lpstr>Methods of Tracking Facility Costs and  IPM-Related Cost Savings</vt:lpstr>
      <vt:lpstr>Methods of Tracking Facility Costs and  IPM-Related Cost Savings</vt:lpstr>
      <vt:lpstr>How to start an IPM program at your school! </vt:lpstr>
      <vt:lpstr>How to start an IPM program at your school! </vt:lpstr>
      <vt:lpstr>How to start an IPM program at your school! </vt:lpstr>
      <vt:lpstr>How to start an IPM program at your school! </vt:lpstr>
      <vt:lpstr>How to start an IPM program at your school! </vt:lpstr>
      <vt:lpstr>Check In!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Facility Manager Responsibilities</dc:title>
  <dc:creator>lenovo-win8</dc:creator>
  <cp:lastModifiedBy>Anon</cp:lastModifiedBy>
  <cp:revision>75</cp:revision>
  <dcterms:created xsi:type="dcterms:W3CDTF">2014-07-28T14:38:15Z</dcterms:created>
  <dcterms:modified xsi:type="dcterms:W3CDTF">2016-10-26T18:34:12Z</dcterms:modified>
</cp:coreProperties>
</file>