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</p:sldMasterIdLst>
  <p:notesMasterIdLst>
    <p:notesMasterId r:id="rId50"/>
  </p:notesMasterIdLst>
  <p:handoutMasterIdLst>
    <p:handoutMasterId r:id="rId51"/>
  </p:handoutMasterIdLst>
  <p:sldIdLst>
    <p:sldId id="256" r:id="rId2"/>
    <p:sldId id="597" r:id="rId3"/>
    <p:sldId id="599" r:id="rId4"/>
    <p:sldId id="600" r:id="rId5"/>
    <p:sldId id="747" r:id="rId6"/>
    <p:sldId id="641" r:id="rId7"/>
    <p:sldId id="751" r:id="rId8"/>
    <p:sldId id="752" r:id="rId9"/>
    <p:sldId id="753" r:id="rId10"/>
    <p:sldId id="754" r:id="rId11"/>
    <p:sldId id="755" r:id="rId12"/>
    <p:sldId id="727" r:id="rId13"/>
    <p:sldId id="718" r:id="rId14"/>
    <p:sldId id="720" r:id="rId15"/>
    <p:sldId id="719" r:id="rId16"/>
    <p:sldId id="750" r:id="rId17"/>
    <p:sldId id="723" r:id="rId18"/>
    <p:sldId id="722" r:id="rId19"/>
    <p:sldId id="745" r:id="rId20"/>
    <p:sldId id="746" r:id="rId21"/>
    <p:sldId id="740" r:id="rId22"/>
    <p:sldId id="724" r:id="rId23"/>
    <p:sldId id="743" r:id="rId24"/>
    <p:sldId id="713" r:id="rId25"/>
    <p:sldId id="739" r:id="rId26"/>
    <p:sldId id="725" r:id="rId27"/>
    <p:sldId id="712" r:id="rId28"/>
    <p:sldId id="715" r:id="rId29"/>
    <p:sldId id="758" r:id="rId30"/>
    <p:sldId id="716" r:id="rId31"/>
    <p:sldId id="735" r:id="rId32"/>
    <p:sldId id="737" r:id="rId33"/>
    <p:sldId id="629" r:id="rId34"/>
    <p:sldId id="630" r:id="rId35"/>
    <p:sldId id="631" r:id="rId36"/>
    <p:sldId id="729" r:id="rId37"/>
    <p:sldId id="730" r:id="rId38"/>
    <p:sldId id="731" r:id="rId39"/>
    <p:sldId id="732" r:id="rId40"/>
    <p:sldId id="733" r:id="rId41"/>
    <p:sldId id="734" r:id="rId42"/>
    <p:sldId id="744" r:id="rId43"/>
    <p:sldId id="756" r:id="rId44"/>
    <p:sldId id="757" r:id="rId45"/>
    <p:sldId id="633" r:id="rId46"/>
    <p:sldId id="749" r:id="rId47"/>
    <p:sldId id="586" r:id="rId48"/>
    <p:sldId id="748" r:id="rId49"/>
  </p:sldIdLst>
  <p:sldSz cx="9144000" cy="6858000" type="screen4x3"/>
  <p:notesSz cx="7010400" cy="9296400"/>
  <p:custDataLst>
    <p:tags r:id="rId5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889C497-089B-4E93-8B4F-2CFC29A5D2E7}">
          <p14:sldIdLst>
            <p14:sldId id="256"/>
            <p14:sldId id="597"/>
            <p14:sldId id="599"/>
            <p14:sldId id="600"/>
            <p14:sldId id="747"/>
          </p14:sldIdLst>
        </p14:section>
        <p14:section name="Untitled Section" id="{0F508498-59AA-49E6-B9BF-E78AB69D0357}">
          <p14:sldIdLst>
            <p14:sldId id="641"/>
            <p14:sldId id="751"/>
            <p14:sldId id="752"/>
            <p14:sldId id="753"/>
            <p14:sldId id="754"/>
            <p14:sldId id="755"/>
            <p14:sldId id="727"/>
            <p14:sldId id="718"/>
            <p14:sldId id="720"/>
            <p14:sldId id="719"/>
            <p14:sldId id="750"/>
            <p14:sldId id="723"/>
            <p14:sldId id="722"/>
            <p14:sldId id="745"/>
            <p14:sldId id="746"/>
            <p14:sldId id="740"/>
            <p14:sldId id="724"/>
            <p14:sldId id="743"/>
            <p14:sldId id="713"/>
            <p14:sldId id="739"/>
            <p14:sldId id="725"/>
            <p14:sldId id="712"/>
            <p14:sldId id="715"/>
            <p14:sldId id="758"/>
            <p14:sldId id="716"/>
            <p14:sldId id="735"/>
            <p14:sldId id="737"/>
            <p14:sldId id="629"/>
            <p14:sldId id="630"/>
            <p14:sldId id="631"/>
            <p14:sldId id="729"/>
            <p14:sldId id="730"/>
            <p14:sldId id="731"/>
            <p14:sldId id="732"/>
            <p14:sldId id="733"/>
            <p14:sldId id="734"/>
            <p14:sldId id="744"/>
            <p14:sldId id="756"/>
            <p14:sldId id="757"/>
            <p14:sldId id="633"/>
            <p14:sldId id="749"/>
            <p14:sldId id="586"/>
            <p14:sldId id="74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ne" initials="J" lastIdx="3" clrIdx="0"/>
  <p:cmAuthor id="1" name="Lucy" initials="" lastIdx="9" clrIdx="1"/>
  <p:cmAuthor id="2" name="Shaku Nair" initials="SN" lastIdx="4" clrIdx="2">
    <p:extLst/>
  </p:cmAuthor>
  <p:cmAuthor id="3" name="lenovo-win8" initials="l" lastIdx="23" clrIdx="3"/>
  <p:cmAuthor id="4" name="ebauer2" initials="ecb" lastIdx="1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89" autoAdjust="0"/>
    <p:restoredTop sz="96871" autoAdjust="0"/>
  </p:normalViewPr>
  <p:slideViewPr>
    <p:cSldViewPr>
      <p:cViewPr varScale="1">
        <p:scale>
          <a:sx n="64" d="100"/>
          <a:sy n="64" d="100"/>
        </p:scale>
        <p:origin x="1392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150" y="-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r">
              <a:defRPr sz="1200"/>
            </a:lvl1pPr>
          </a:lstStyle>
          <a:p>
            <a:fld id="{BA216E3A-D321-482D-BC77-35CF7D016144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r">
              <a:defRPr sz="1200"/>
            </a:lvl1pPr>
          </a:lstStyle>
          <a:p>
            <a:fld id="{EB0EDB40-C866-476F-A8FF-1BD298E3B2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05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r">
              <a:defRPr sz="1200"/>
            </a:lvl1pPr>
          </a:lstStyle>
          <a:p>
            <a:fld id="{DF698628-5BAC-41A6-8A68-21E968C14C92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2" tIns="46582" rIns="93162" bIns="4658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2" tIns="46582" rIns="93162" bIns="4658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r">
              <a:defRPr sz="1200"/>
            </a:lvl1pPr>
          </a:lstStyle>
          <a:p>
            <a:fld id="{685F026E-2291-4651-9A24-27A43F526B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3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451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735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561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3901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643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896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352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6610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Objective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2839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2791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761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6811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3296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1849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7633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131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9131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073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2716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7799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184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63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71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63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4158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92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63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804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63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92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559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59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217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29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microsoft.com/office/2007/relationships/hdphoto" Target="../media/hdphoto3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144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IPM FOR food service staff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4840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Lesson 2 of 2</a:t>
            </a: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In-Person </a:t>
            </a:r>
            <a:r>
              <a:rPr lang="en-US" dirty="0" smtClean="0"/>
              <a:t>Education Module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8542" y="5993614"/>
            <a:ext cx="2353260" cy="7986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041400"/>
            <a:ext cx="7343688" cy="4895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US" sz="3200" dirty="0" smtClean="0"/>
              <a:t>Tools: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Monitoring traps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Bright flashlight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Hand lens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9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4571921"/>
            <a:ext cx="2615411" cy="17923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4876800"/>
            <a:ext cx="4572396" cy="175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873" b="3873"/>
          <a:stretch/>
        </p:blipFill>
        <p:spPr>
          <a:xfrm>
            <a:off x="5257800" y="1714351"/>
            <a:ext cx="3505398" cy="26290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0" y="4419600"/>
            <a:ext cx="4343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Insect monitoring trap 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8428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2578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3200" b="1" dirty="0" smtClean="0"/>
              <a:t>Document</a:t>
            </a:r>
            <a:r>
              <a:rPr lang="en-US" sz="3200" dirty="0" smtClean="0"/>
              <a:t> your observations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Use a Pest Log Sheet and consider recording: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Pests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Signs of pests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Pest-conducive </a:t>
            </a:r>
            <a:br>
              <a:rPr lang="en-US" sz="3200" dirty="0" smtClean="0"/>
            </a:br>
            <a:r>
              <a:rPr lang="en-US" sz="3200" dirty="0" smtClean="0"/>
              <a:t>conditions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Frequency</a:t>
            </a:r>
            <a:r>
              <a:rPr lang="en-US" sz="3200" dirty="0"/>
              <a:t>: as </a:t>
            </a:r>
            <a:r>
              <a:rPr lang="en-US" sz="3200" dirty="0" smtClean="0"/>
              <a:t>and when </a:t>
            </a:r>
            <a:br>
              <a:rPr lang="en-US" sz="3200" dirty="0" smtClean="0"/>
            </a:br>
            <a:r>
              <a:rPr lang="en-US" sz="3200" dirty="0" smtClean="0"/>
              <a:t>required during </a:t>
            </a:r>
            <a:r>
              <a:rPr lang="en-US" sz="3200" dirty="0"/>
              <a:t>daily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duties</a:t>
            </a:r>
            <a:endParaRPr lang="en-US" sz="3200" dirty="0"/>
          </a:p>
          <a:p>
            <a:pPr>
              <a:buNone/>
            </a:pPr>
            <a:endParaRPr lang="en-US" sz="3200" dirty="0"/>
          </a:p>
        </p:txBody>
      </p:sp>
      <p:sp>
        <p:nvSpPr>
          <p:cNvPr id="12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914650"/>
            <a:ext cx="3733800" cy="28003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86399" y="5776240"/>
            <a:ext cx="3524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Insect monitoring trap – Shaku Nair,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687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001000" cy="5029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smtClean="0"/>
              <a:t>Sanitation</a:t>
            </a:r>
            <a:r>
              <a:rPr lang="en-US" sz="3200" dirty="0" smtClean="0"/>
              <a:t> and </a:t>
            </a:r>
            <a:r>
              <a:rPr lang="en-US" sz="3200" b="1" dirty="0" smtClean="0"/>
              <a:t>exclusion</a:t>
            </a:r>
            <a:r>
              <a:rPr lang="en-US" sz="3200" dirty="0" smtClean="0"/>
              <a:t> are basic steps in IPM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Good </a:t>
            </a:r>
            <a:r>
              <a:rPr lang="en-US" sz="3200" b="1" dirty="0" smtClean="0"/>
              <a:t>sanitation</a:t>
            </a:r>
            <a:r>
              <a:rPr lang="en-US" sz="3200" dirty="0" smtClean="0"/>
              <a:t> practices: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200" dirty="0" smtClean="0"/>
              <a:t>Make sure all food-preparation </a:t>
            </a:r>
            <a:br>
              <a:rPr lang="en-US" sz="3200" dirty="0" smtClean="0"/>
            </a:br>
            <a:r>
              <a:rPr lang="en-US" sz="3200" dirty="0" smtClean="0"/>
              <a:t>areas, work surfaces, dishes,</a:t>
            </a:r>
            <a:br>
              <a:rPr lang="en-US" sz="3200" dirty="0" smtClean="0"/>
            </a:br>
            <a:r>
              <a:rPr lang="en-US" sz="3200" dirty="0" smtClean="0"/>
              <a:t>utensils and tools are completely </a:t>
            </a:r>
            <a:br>
              <a:rPr lang="en-US" sz="3200" dirty="0" smtClean="0"/>
            </a:br>
            <a:r>
              <a:rPr lang="en-US" sz="3200" dirty="0" smtClean="0"/>
              <a:t>clean of food residue 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200" dirty="0" smtClean="0"/>
              <a:t>Clean corners and </a:t>
            </a:r>
            <a:br>
              <a:rPr lang="en-US" sz="3200" dirty="0" smtClean="0"/>
            </a:br>
            <a:r>
              <a:rPr lang="en-US" sz="3200" dirty="0" smtClean="0"/>
              <a:t>hard-to-reach areas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74A7CCD-4310-46AB-998F-92BEA189ECF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itle 7"/>
          <p:cNvSpPr txBox="1">
            <a:spLocks/>
          </p:cNvSpPr>
          <p:nvPr/>
        </p:nvSpPr>
        <p:spPr>
          <a:xfrm>
            <a:off x="685800" y="4572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Sanitation and Exclusion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4628571"/>
            <a:ext cx="2387968" cy="17918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39000" y="4921044"/>
            <a:ext cx="16025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Hard-to-reach places </a:t>
            </a:r>
          </a:p>
          <a:p>
            <a:r>
              <a:rPr lang="en-US" i="1" dirty="0" smtClean="0"/>
              <a:t>in kitchens – Shujuan Li, University of Arizona</a:t>
            </a:r>
            <a:endParaRPr lang="en-US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743200"/>
            <a:ext cx="224396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9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98"/>
          <a:stretch>
            <a:fillRect/>
          </a:stretch>
        </p:blipFill>
        <p:spPr bwMode="auto">
          <a:xfrm>
            <a:off x="5542946" y="800100"/>
            <a:ext cx="3317814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61883" y="3109783"/>
            <a:ext cx="3688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i="1" dirty="0" smtClean="0"/>
              <a:t>Large, unwieldy and fixed equipment  create hard-to-reach locations for cleaning or </a:t>
            </a:r>
            <a:r>
              <a:rPr lang="en-US" i="1" dirty="0"/>
              <a:t>inspection - Dawn H. Gouge, University of Arizona</a:t>
            </a:r>
          </a:p>
        </p:txBody>
      </p:sp>
      <p:sp>
        <p:nvSpPr>
          <p:cNvPr id="13" name="Content Placeholder 5"/>
          <p:cNvSpPr txBox="1">
            <a:spLocks/>
          </p:cNvSpPr>
          <p:nvPr/>
        </p:nvSpPr>
        <p:spPr>
          <a:xfrm>
            <a:off x="2362200" y="1600200"/>
            <a:ext cx="4114800" cy="5334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2380" y="1612642"/>
            <a:ext cx="456246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2"/>
              </a:buClr>
              <a:buSzPct val="75000"/>
              <a:buFont typeface="Wingdings" panose="05000000000000000000" pitchFamily="2" charset="2"/>
              <a:buChar char="¨"/>
            </a:pPr>
            <a:r>
              <a:rPr lang="en-US" sz="3200" dirty="0"/>
              <a:t>H</a:t>
            </a:r>
            <a:r>
              <a:rPr lang="en-US" sz="3200" dirty="0" smtClean="0"/>
              <a:t>ard-to-reach locations are often </a:t>
            </a:r>
          </a:p>
          <a:p>
            <a:pPr marL="914400" lvl="1" indent="-457200">
              <a:buClr>
                <a:schemeClr val="accent2"/>
              </a:buClr>
              <a:buSzPct val="50000"/>
              <a:buFont typeface="Wingdings" panose="05000000000000000000" pitchFamily="2" charset="2"/>
              <a:buChar char="¨"/>
            </a:pPr>
            <a:r>
              <a:rPr lang="en-US" sz="3200" dirty="0" smtClean="0"/>
              <a:t>Dark</a:t>
            </a:r>
          </a:p>
          <a:p>
            <a:pPr marL="914400" lvl="1" indent="-457200">
              <a:buClr>
                <a:schemeClr val="accent2"/>
              </a:buClr>
              <a:buSzPct val="50000"/>
              <a:buFont typeface="Wingdings" panose="05000000000000000000" pitchFamily="2" charset="2"/>
              <a:buChar char="¨"/>
            </a:pPr>
            <a:r>
              <a:rPr lang="en-US" sz="3200" dirty="0" smtClean="0"/>
              <a:t>Concealed places </a:t>
            </a:r>
          </a:p>
          <a:p>
            <a:pPr marL="914400" lvl="1" indent="-457200">
              <a:buClr>
                <a:schemeClr val="accent2"/>
              </a:buClr>
              <a:buSzPct val="50000"/>
              <a:buFont typeface="Wingdings" panose="05000000000000000000" pitchFamily="2" charset="2"/>
              <a:buChar char="¨"/>
            </a:pPr>
            <a:r>
              <a:rPr lang="en-US" sz="3200" dirty="0" smtClean="0"/>
              <a:t>Covered </a:t>
            </a:r>
          </a:p>
          <a:p>
            <a:pPr marL="914400" lvl="1" indent="-457200">
              <a:buClr>
                <a:schemeClr val="accent2"/>
              </a:buClr>
              <a:buSzPct val="50000"/>
              <a:buFont typeface="Wingdings" panose="05000000000000000000" pitchFamily="2" charset="2"/>
              <a:buChar char="¨"/>
            </a:pPr>
            <a:r>
              <a:rPr lang="en-US" sz="3200" dirty="0" smtClean="0"/>
              <a:t>Difficult to mop</a:t>
            </a:r>
          </a:p>
          <a:p>
            <a:pPr marL="457200" indent="-457200">
              <a:buClr>
                <a:schemeClr val="accent2"/>
              </a:buClr>
              <a:buSzPct val="75000"/>
              <a:buFont typeface="Wingdings" panose="05000000000000000000" pitchFamily="2" charset="2"/>
              <a:buChar char="¨"/>
            </a:pPr>
            <a:r>
              <a:rPr lang="en-US" sz="3200" dirty="0" smtClean="0"/>
              <a:t>Food and debris readily accumulate in difficult-to-reach locations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Hard-to-Reach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L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ocations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7" t="5376" r="5589" b="21636"/>
          <a:stretch/>
        </p:blipFill>
        <p:spPr bwMode="auto">
          <a:xfrm>
            <a:off x="4953000" y="4239833"/>
            <a:ext cx="3964306" cy="2468713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865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533400" y="1676400"/>
            <a:ext cx="7543800" cy="40386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3100" b="1" dirty="0" smtClean="0"/>
              <a:t>Corners</a:t>
            </a:r>
            <a:r>
              <a:rPr lang="en-US" sz="3100" dirty="0" smtClean="0"/>
              <a:t> where walls and floors meet, especially under and behind equipment or furniture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100" dirty="0" smtClean="0"/>
              <a:t>One of the hardest </a:t>
            </a:r>
            <a:br>
              <a:rPr lang="en-US" sz="3100" dirty="0" smtClean="0"/>
            </a:br>
            <a:r>
              <a:rPr lang="en-US" sz="3100" dirty="0" smtClean="0"/>
              <a:t>places to clean is </a:t>
            </a:r>
            <a:br>
              <a:rPr lang="en-US" sz="3100" dirty="0" smtClean="0"/>
            </a:br>
            <a:r>
              <a:rPr lang="en-US" sz="3100" dirty="0" smtClean="0"/>
              <a:t>the “</a:t>
            </a:r>
            <a:r>
              <a:rPr lang="en-US" sz="3100" b="1" dirty="0" smtClean="0"/>
              <a:t>back-leg zone</a:t>
            </a:r>
            <a:r>
              <a:rPr lang="en-US" sz="3100" dirty="0" smtClean="0"/>
              <a:t>”</a:t>
            </a:r>
            <a:endParaRPr lang="en-US" sz="3100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139" y="3733800"/>
            <a:ext cx="4697177" cy="265089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01077" y="5909651"/>
            <a:ext cx="3042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The “back-leg zone</a:t>
            </a:r>
            <a:r>
              <a:rPr lang="en-US" i="1" dirty="0"/>
              <a:t>” </a:t>
            </a:r>
            <a:r>
              <a:rPr lang="en-US" i="1" dirty="0" smtClean="0"/>
              <a:t>- Dawn </a:t>
            </a:r>
            <a:r>
              <a:rPr lang="en-US" i="1" dirty="0"/>
              <a:t>H. Gouge, University of Arizona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829" y="141514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Hard-to-Reach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L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ocations</a:t>
            </a:r>
          </a:p>
        </p:txBody>
      </p:sp>
    </p:spTree>
    <p:extLst>
      <p:ext uri="{BB962C8B-B14F-4D97-AF65-F5344CB8AC3E}">
        <p14:creationId xmlns:p14="http://schemas.microsoft.com/office/powerpoint/2010/main" val="118067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More Hard-to-Reach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L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ocations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2362200" y="1600200"/>
            <a:ext cx="4114800" cy="533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3689577"/>
            <a:ext cx="2590800" cy="510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600"/>
              </a:lnSpc>
            </a:pPr>
            <a:r>
              <a:rPr lang="en-US" i="1" dirty="0" smtClean="0"/>
              <a:t>Under stoves and cooking ranges</a:t>
            </a:r>
            <a:endParaRPr lang="en-US" i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332347"/>
            <a:ext cx="2685093" cy="1939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05954"/>
            <a:ext cx="2596550" cy="1949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773733" y="6353119"/>
            <a:ext cx="2931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Under covered floor drains 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0" y="3385991"/>
            <a:ext cx="2465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Under serving tables</a:t>
            </a:r>
            <a:endParaRPr lang="en-US" i="1" dirty="0"/>
          </a:p>
        </p:txBody>
      </p:sp>
      <p:pic>
        <p:nvPicPr>
          <p:cNvPr id="12" name="Picture 11" descr="D:\work\PC0800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477" y="4306479"/>
            <a:ext cx="2864463" cy="2084661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19800" y="1603408"/>
            <a:ext cx="2523441" cy="176119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5504" y="6391140"/>
            <a:ext cx="2864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Under</a:t>
            </a:r>
            <a:r>
              <a:rPr lang="en-US" dirty="0" smtClean="0"/>
              <a:t> sinks </a:t>
            </a:r>
            <a:endParaRPr lang="en-US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135" y="2675375"/>
            <a:ext cx="2576265" cy="193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276600" y="4606580"/>
            <a:ext cx="2527809" cy="510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600"/>
              </a:lnSpc>
            </a:pPr>
            <a:r>
              <a:rPr lang="en-US" i="1" dirty="0" smtClean="0"/>
              <a:t>Drains under fixed equipment</a:t>
            </a:r>
            <a:endParaRPr lang="en-US" i="1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7057161" y="3701167"/>
            <a:ext cx="368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7949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4724400" cy="42672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3000" dirty="0" smtClean="0"/>
              <a:t>Look for:</a:t>
            </a:r>
          </a:p>
          <a:p>
            <a:pPr lvl="1">
              <a:buFont typeface="Wingdings" panose="05000000000000000000" pitchFamily="2" charset="2"/>
              <a:buChar char="¨"/>
            </a:pPr>
            <a:r>
              <a:rPr lang="en-US" sz="2700" dirty="0" smtClean="0"/>
              <a:t>Dark</a:t>
            </a:r>
          </a:p>
          <a:p>
            <a:pPr lvl="1">
              <a:buFont typeface="Wingdings" panose="05000000000000000000" pitchFamily="2" charset="2"/>
              <a:buChar char="¨"/>
            </a:pPr>
            <a:r>
              <a:rPr lang="en-US" sz="2700" dirty="0" smtClean="0"/>
              <a:t>Damp</a:t>
            </a:r>
          </a:p>
          <a:p>
            <a:pPr lvl="1">
              <a:buFont typeface="Wingdings" panose="05000000000000000000" pitchFamily="2" charset="2"/>
              <a:buChar char="¨"/>
            </a:pPr>
            <a:r>
              <a:rPr lang="en-US" sz="2700" dirty="0" smtClean="0"/>
              <a:t>Warm </a:t>
            </a:r>
          </a:p>
          <a:p>
            <a:pPr lvl="1">
              <a:buFont typeface="Wingdings" panose="05000000000000000000" pitchFamily="2" charset="2"/>
              <a:buChar char="¨"/>
            </a:pPr>
            <a:r>
              <a:rPr lang="en-US" sz="2700" dirty="0" smtClean="0"/>
              <a:t>Undisturbed or out-of-reach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000" dirty="0" smtClean="0"/>
              <a:t>Food debris accumulates where pests go unnoticed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000" dirty="0" smtClean="0"/>
              <a:t>No matter how challenging, the areas must be monitored and maintained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Hard-to-Reach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L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ocations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399" y="724329"/>
            <a:ext cx="3917505" cy="29332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70185" y="3753853"/>
            <a:ext cx="297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A hose behind fixed </a:t>
            </a:r>
            <a:br>
              <a:rPr lang="en-US" i="1" dirty="0" smtClean="0"/>
            </a:br>
            <a:r>
              <a:rPr lang="en-US" i="1" dirty="0" smtClean="0"/>
              <a:t>equipment creates a trap for</a:t>
            </a:r>
            <a:br>
              <a:rPr lang="en-US" i="1" dirty="0" smtClean="0"/>
            </a:br>
            <a:r>
              <a:rPr lang="en-US" i="1" dirty="0" smtClean="0"/>
              <a:t>debris and an area where</a:t>
            </a:r>
            <a:br>
              <a:rPr lang="en-US" i="1" dirty="0" smtClean="0"/>
            </a:br>
            <a:r>
              <a:rPr lang="en-US" i="1" dirty="0" smtClean="0"/>
              <a:t>grease and grime build up – Dawn H. Gouge, University of Arizona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8680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Floor Drains and Floor Sinks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19200" y="634942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Clean!</a:t>
            </a:r>
            <a:endParaRPr lang="en-US" i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4495800"/>
            <a:ext cx="2463800" cy="1847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95800"/>
            <a:ext cx="2674188" cy="1771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038600" y="638169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Not good</a:t>
            </a:r>
            <a:endParaRPr lang="en-US" i="1" dirty="0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495800"/>
            <a:ext cx="24384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239000" y="6349424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Just horrible!</a:t>
            </a:r>
            <a:endParaRPr lang="en-US" i="1" dirty="0"/>
          </a:p>
        </p:txBody>
      </p:sp>
      <p:sp>
        <p:nvSpPr>
          <p:cNvPr id="15" name="Content Placeholder 5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305800" cy="2819400"/>
          </a:xfrm>
        </p:spPr>
        <p:txBody>
          <a:bodyPr>
            <a:noAutofit/>
          </a:bodyPr>
          <a:lstStyle/>
          <a:p>
            <a:r>
              <a:rPr lang="en-US" sz="2800" dirty="0" smtClean="0"/>
              <a:t>Organic matter builds up and moth fly maggots breed in the matter that lines the drain</a:t>
            </a:r>
          </a:p>
          <a:p>
            <a:r>
              <a:rPr lang="en-US" sz="2800" dirty="0" smtClean="0"/>
              <a:t>Often, food service staff clean from the floor up, and may not have the tools or training to clean floor drains</a:t>
            </a:r>
          </a:p>
          <a:p>
            <a:r>
              <a:rPr lang="en-US" sz="2800" dirty="0" smtClean="0"/>
              <a:t>Drains </a:t>
            </a:r>
            <a:r>
              <a:rPr lang="en-US" sz="2800" u="sng" dirty="0" smtClean="0"/>
              <a:t>must</a:t>
            </a:r>
            <a:r>
              <a:rPr lang="en-US" sz="2800" dirty="0" smtClean="0"/>
              <a:t> be maintained, so find out who is responsible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5368468" y="849868"/>
            <a:ext cx="3688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Dawn H. Gouge, University of Arizona</a:t>
            </a:r>
          </a:p>
        </p:txBody>
      </p:sp>
    </p:spTree>
    <p:extLst>
      <p:ext uri="{BB962C8B-B14F-4D97-AF65-F5344CB8AC3E}">
        <p14:creationId xmlns:p14="http://schemas.microsoft.com/office/powerpoint/2010/main" val="299642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19576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Occasional use equipment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609600" y="1748589"/>
            <a:ext cx="4572000" cy="5105400"/>
          </a:xfrm>
        </p:spPr>
        <p:txBody>
          <a:bodyPr>
            <a:noAutofit/>
          </a:bodyPr>
          <a:lstStyle/>
          <a:p>
            <a:r>
              <a:rPr lang="en-US" sz="3200" dirty="0" smtClean="0"/>
              <a:t>Equipment that is used on special occasions may not be cleaned out regularly</a:t>
            </a:r>
          </a:p>
          <a:p>
            <a:r>
              <a:rPr lang="en-US" sz="3200" dirty="0" smtClean="0"/>
              <a:t>These can be </a:t>
            </a:r>
            <a:r>
              <a:rPr lang="en-US" sz="3200" b="1" dirty="0" smtClean="0"/>
              <a:t>especially vulnerable to pests because they contain food residues</a:t>
            </a:r>
            <a:endParaRPr lang="en-US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929538"/>
            <a:ext cx="3352800" cy="448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96000" y="5486400"/>
            <a:ext cx="2590800" cy="1182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Popcorn machines have layers of grease on their walls</a:t>
            </a:r>
            <a:r>
              <a:rPr lang="en-US" i="1" dirty="0"/>
              <a:t> </a:t>
            </a:r>
            <a:r>
              <a:rPr lang="en-US" i="1" dirty="0" smtClean="0"/>
              <a:t>and are difficult to clean 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25749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583276" y="1592898"/>
            <a:ext cx="6808124" cy="49603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700" dirty="0" smtClean="0"/>
              <a:t>Waste management </a:t>
            </a:r>
            <a:r>
              <a:rPr lang="en-US" sz="2700" b="1" dirty="0" smtClean="0"/>
              <a:t>is</a:t>
            </a:r>
            <a:r>
              <a:rPr lang="en-US" sz="2700" dirty="0" smtClean="0"/>
              <a:t> pest management:</a:t>
            </a:r>
          </a:p>
          <a:p>
            <a:pPr marL="834390" lvl="1" indent="-514350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700" dirty="0" smtClean="0"/>
              <a:t>Good </a:t>
            </a:r>
            <a:r>
              <a:rPr lang="en-US" sz="2700" dirty="0"/>
              <a:t>quality trash </a:t>
            </a:r>
            <a:r>
              <a:rPr lang="en-US" sz="2700" dirty="0" smtClean="0"/>
              <a:t>cans</a:t>
            </a:r>
          </a:p>
          <a:p>
            <a:pPr marL="834390" lvl="1" indent="-514350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700" dirty="0" smtClean="0"/>
              <a:t>Keep insides </a:t>
            </a:r>
            <a:r>
              <a:rPr lang="en-US" sz="2700" dirty="0"/>
              <a:t>and undersides of 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trash </a:t>
            </a:r>
            <a:r>
              <a:rPr lang="en-US" sz="2700" dirty="0"/>
              <a:t>cans </a:t>
            </a:r>
            <a:r>
              <a:rPr lang="en-US" sz="2700" dirty="0" smtClean="0"/>
              <a:t>clean</a:t>
            </a:r>
            <a:r>
              <a:rPr lang="en-US" sz="2700" dirty="0"/>
              <a:t> </a:t>
            </a:r>
            <a:r>
              <a:rPr lang="en-US" sz="2700" dirty="0" smtClean="0"/>
              <a:t>– </a:t>
            </a:r>
            <a:r>
              <a:rPr lang="en-US" sz="2700" b="1" dirty="0" smtClean="0"/>
              <a:t>clean away from </a:t>
            </a:r>
            <a:br>
              <a:rPr lang="en-US" sz="2700" b="1" dirty="0" smtClean="0"/>
            </a:br>
            <a:r>
              <a:rPr lang="en-US" sz="2700" b="1" dirty="0" smtClean="0"/>
              <a:t>food preparation areas</a:t>
            </a:r>
          </a:p>
          <a:p>
            <a:pPr marL="834390" lvl="1" indent="-514350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700" dirty="0" smtClean="0"/>
              <a:t>Use good quality trash bags</a:t>
            </a:r>
          </a:p>
          <a:p>
            <a:pPr marL="834390" lvl="1" indent="-514350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700" dirty="0" smtClean="0"/>
              <a:t>Consider </a:t>
            </a:r>
            <a:r>
              <a:rPr lang="en-US" sz="2700" dirty="0"/>
              <a:t>freezing food </a:t>
            </a:r>
            <a:r>
              <a:rPr lang="en-US" sz="2700" dirty="0" smtClean="0"/>
              <a:t>remains that cannot be </a:t>
            </a:r>
            <a:r>
              <a:rPr lang="en-US" sz="2700" dirty="0"/>
              <a:t>disposed of the </a:t>
            </a:r>
            <a:r>
              <a:rPr lang="en-US" sz="2700" dirty="0" smtClean="0"/>
              <a:t>same day</a:t>
            </a:r>
          </a:p>
          <a:p>
            <a:pPr marL="834390" lvl="1" indent="-514350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700" dirty="0" smtClean="0"/>
              <a:t>If internal trash bins are on rollers, make sure the rollers and platform are also clean</a:t>
            </a:r>
            <a:endParaRPr lang="en-US" sz="2700" dirty="0"/>
          </a:p>
          <a:p>
            <a:pPr marL="834390" lvl="1" indent="-514350"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</a:pPr>
            <a:endParaRPr lang="en-US" sz="2700" dirty="0" smtClean="0"/>
          </a:p>
          <a:p>
            <a:pPr marL="320040" lvl="1" indent="0">
              <a:buNone/>
            </a:pPr>
            <a:endParaRPr lang="en-US" sz="2700" dirty="0"/>
          </a:p>
          <a:p>
            <a:pPr marL="320040" lvl="1" indent="0">
              <a:buNone/>
            </a:pPr>
            <a:endParaRPr lang="en-US" sz="2700" dirty="0" smtClean="0"/>
          </a:p>
        </p:txBody>
      </p:sp>
      <p:sp>
        <p:nvSpPr>
          <p:cNvPr id="10" name="Title 7"/>
          <p:cNvSpPr txBox="1">
            <a:spLocks/>
          </p:cNvSpPr>
          <p:nvPr/>
        </p:nvSpPr>
        <p:spPr>
          <a:xfrm>
            <a:off x="583276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Sanitation and Exclusion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43800" y="4114800"/>
            <a:ext cx="1337733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Good quality </a:t>
            </a:r>
            <a:br>
              <a:rPr lang="en-US" i="1" dirty="0" smtClean="0"/>
            </a:br>
            <a:r>
              <a:rPr lang="en-US" i="1" dirty="0" smtClean="0"/>
              <a:t>trash bins and bags</a:t>
            </a:r>
            <a:endParaRPr lang="en-US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/>
          <a:stretch/>
        </p:blipFill>
        <p:spPr>
          <a:xfrm>
            <a:off x="6553199" y="1905000"/>
            <a:ext cx="2566653" cy="209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15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8534400" cy="38100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sz="3100" dirty="0" smtClean="0"/>
              <a:t>Describe key elements of inspection and monitoring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3100" dirty="0" smtClean="0"/>
              <a:t>What to look for 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3100" dirty="0" smtClean="0"/>
              <a:t>Where to look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3100" dirty="0" smtClean="0"/>
              <a:t>Tools used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3100" dirty="0" smtClean="0"/>
              <a:t>Frequency </a:t>
            </a:r>
          </a:p>
          <a:p>
            <a:pPr marL="514350" lvl="0" indent="-514350">
              <a:buFont typeface="+mj-lt"/>
              <a:buAutoNum type="arabicPeriod" startAt="2"/>
            </a:pPr>
            <a:r>
              <a:rPr lang="en-US" sz="3100" dirty="0" smtClean="0"/>
              <a:t>Describe key elements of sanitation and exclusion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3100" dirty="0" smtClean="0"/>
              <a:t>Strategies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3100" dirty="0" smtClean="0"/>
              <a:t>Tactics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3100" dirty="0" smtClean="0"/>
              <a:t>Tools </a:t>
            </a:r>
          </a:p>
          <a:p>
            <a:pPr lvl="1">
              <a:buNone/>
            </a:pPr>
            <a:endParaRPr lang="en-US" sz="3100" dirty="0" smtClean="0"/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  <a:tabLst>
                <a:tab pos="457200" algn="l"/>
              </a:tabLst>
            </a:pPr>
            <a:endParaRPr lang="en-US" sz="3100" dirty="0" smtClean="0">
              <a:latin typeface="Tw Cen MT" pitchFamily="34" charset="0"/>
              <a:ea typeface="Calibri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5" b="57475"/>
          <a:stretch/>
        </p:blipFill>
        <p:spPr>
          <a:xfrm rot="322697">
            <a:off x="6414995" y="-355559"/>
            <a:ext cx="3942843" cy="31540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96000" y="2057400"/>
            <a:ext cx="1600200" cy="9189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6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583276" y="1711960"/>
            <a:ext cx="3917604" cy="3469640"/>
          </a:xfrm>
        </p:spPr>
        <p:txBody>
          <a:bodyPr>
            <a:noAutofit/>
          </a:bodyPr>
          <a:lstStyle/>
          <a:p>
            <a:pPr marL="346075" lvl="1" indent="-346075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3200" dirty="0" smtClean="0"/>
              <a:t>Anything </a:t>
            </a:r>
            <a:r>
              <a:rPr lang="en-US" sz="3200" dirty="0"/>
              <a:t>with food remains </a:t>
            </a:r>
            <a:r>
              <a:rPr lang="en-US" sz="3200" dirty="0" smtClean="0"/>
              <a:t>should be:</a:t>
            </a:r>
          </a:p>
          <a:p>
            <a:pPr marL="620395" lvl="2" indent="-346075">
              <a:buSzPct val="60000"/>
              <a:buFont typeface="Wingdings" panose="05000000000000000000" pitchFamily="2" charset="2"/>
              <a:buChar char="¨"/>
            </a:pPr>
            <a:r>
              <a:rPr lang="en-US" sz="2900" dirty="0" smtClean="0"/>
              <a:t>Bagged</a:t>
            </a:r>
          </a:p>
          <a:p>
            <a:pPr marL="620395" lvl="2" indent="-346075">
              <a:buSzPct val="60000"/>
              <a:buFont typeface="Wingdings" panose="05000000000000000000" pitchFamily="2" charset="2"/>
              <a:buChar char="¨"/>
            </a:pPr>
            <a:r>
              <a:rPr lang="en-US" sz="2900" dirty="0" smtClean="0"/>
              <a:t>Placed </a:t>
            </a:r>
            <a:r>
              <a:rPr lang="en-US" sz="2900" dirty="0"/>
              <a:t>in trash </a:t>
            </a:r>
            <a:r>
              <a:rPr lang="en-US" sz="2900" dirty="0" smtClean="0"/>
              <a:t>cans</a:t>
            </a:r>
          </a:p>
          <a:p>
            <a:pPr marL="620395" lvl="2" indent="-346075">
              <a:buSzPct val="60000"/>
              <a:buFont typeface="Wingdings" panose="05000000000000000000" pitchFamily="2" charset="2"/>
              <a:buChar char="¨"/>
            </a:pPr>
            <a:r>
              <a:rPr lang="en-US" sz="2900" dirty="0" smtClean="0"/>
              <a:t>Taken </a:t>
            </a:r>
            <a:r>
              <a:rPr lang="en-US" sz="2900" dirty="0"/>
              <a:t>to </a:t>
            </a:r>
            <a:r>
              <a:rPr lang="en-US" sz="2900" dirty="0" smtClean="0"/>
              <a:t>outside </a:t>
            </a:r>
            <a:r>
              <a:rPr lang="en-US" sz="2900" dirty="0"/>
              <a:t>dumpsters </a:t>
            </a:r>
            <a:r>
              <a:rPr lang="en-US" sz="2900" dirty="0" smtClean="0"/>
              <a:t>                             before </a:t>
            </a:r>
            <a:r>
              <a:rPr lang="en-US" sz="2900" dirty="0"/>
              <a:t>the end of </a:t>
            </a:r>
            <a:r>
              <a:rPr lang="en-US" sz="2900" dirty="0" smtClean="0"/>
              <a:t>each day</a:t>
            </a:r>
          </a:p>
          <a:p>
            <a:pPr marL="320040" lvl="1" indent="0">
              <a:buClr>
                <a:schemeClr val="accent2"/>
              </a:buClr>
              <a:buSzPct val="60000"/>
              <a:buNone/>
            </a:pPr>
            <a:endParaRPr lang="en-US" sz="3200" dirty="0" smtClean="0"/>
          </a:p>
          <a:p>
            <a:pPr marL="320040" lvl="1" indent="0">
              <a:buNone/>
            </a:pPr>
            <a:endParaRPr lang="en-US" sz="3200" dirty="0"/>
          </a:p>
          <a:p>
            <a:pPr marL="320040" lvl="1" indent="0">
              <a:buNone/>
            </a:pPr>
            <a:endParaRPr lang="en-US" sz="3200" dirty="0" smtClean="0"/>
          </a:p>
        </p:txBody>
      </p:sp>
      <p:sp>
        <p:nvSpPr>
          <p:cNvPr id="10" name="Title 7"/>
          <p:cNvSpPr txBox="1">
            <a:spLocks/>
          </p:cNvSpPr>
          <p:nvPr/>
        </p:nvSpPr>
        <p:spPr>
          <a:xfrm>
            <a:off x="583276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Sanitation and Exclusion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lum bright="20000"/>
          </a:blip>
          <a:stretch>
            <a:fillRect/>
          </a:stretch>
        </p:blipFill>
        <p:spPr>
          <a:xfrm>
            <a:off x="4500880" y="2362200"/>
            <a:ext cx="4482708" cy="336368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43400" y="5859417"/>
            <a:ext cx="4191000" cy="751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Avoid accumulating filled trash bags indoors - </a:t>
            </a:r>
            <a:r>
              <a:rPr lang="en-US" i="1" dirty="0"/>
              <a:t>Jerry Jochim, Monroe County Community School Corporation</a:t>
            </a:r>
          </a:p>
        </p:txBody>
      </p:sp>
    </p:spTree>
    <p:extLst>
      <p:ext uri="{BB962C8B-B14F-4D97-AF65-F5344CB8AC3E}">
        <p14:creationId xmlns:p14="http://schemas.microsoft.com/office/powerpoint/2010/main" val="383475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228600" y="1524000"/>
            <a:ext cx="8534400" cy="2514600"/>
          </a:xfrm>
        </p:spPr>
        <p:txBody>
          <a:bodyPr>
            <a:noAutofit/>
          </a:bodyPr>
          <a:lstStyle/>
          <a:p>
            <a:pPr marL="320040" lvl="1" indent="0">
              <a:buNone/>
            </a:pPr>
            <a:r>
              <a:rPr lang="en-US" sz="2800" dirty="0"/>
              <a:t>Keep </a:t>
            </a:r>
            <a:r>
              <a:rPr lang="en-US" sz="2800" dirty="0" smtClean="0"/>
              <a:t>dumpsters </a:t>
            </a:r>
            <a:r>
              <a:rPr lang="en-US" sz="2800" dirty="0"/>
              <a:t>clean, </a:t>
            </a:r>
            <a:r>
              <a:rPr lang="en-US" sz="2800" dirty="0" smtClean="0"/>
              <a:t>covered </a:t>
            </a:r>
            <a:r>
              <a:rPr lang="en-US" sz="2800" dirty="0"/>
              <a:t>and </a:t>
            </a:r>
            <a:r>
              <a:rPr lang="en-US" sz="2800" dirty="0" smtClean="0"/>
              <a:t>well-maintained</a:t>
            </a:r>
            <a:endParaRPr lang="en-US" sz="2800" dirty="0"/>
          </a:p>
          <a:p>
            <a:pPr marL="1108710" lvl="2" indent="-514350">
              <a:buFont typeface="Wingdings" panose="05000000000000000000" pitchFamily="2" charset="2"/>
              <a:buChar char="¨"/>
            </a:pPr>
            <a:r>
              <a:rPr lang="en-US" sz="2800" dirty="0" smtClean="0"/>
              <a:t>Place dumpsters on concrete or asphalt</a:t>
            </a:r>
            <a:r>
              <a:rPr lang="en-US" sz="2800" dirty="0"/>
              <a:t> surface </a:t>
            </a:r>
            <a:r>
              <a:rPr lang="en-US" sz="2800" dirty="0" smtClean="0"/>
              <a:t>30-50 </a:t>
            </a:r>
            <a:r>
              <a:rPr lang="en-US" sz="2800" dirty="0"/>
              <a:t>feet away from </a:t>
            </a:r>
            <a:r>
              <a:rPr lang="en-US" sz="2800" dirty="0" smtClean="0"/>
              <a:t>building entryways </a:t>
            </a:r>
          </a:p>
          <a:p>
            <a:pPr marL="1108710" lvl="2" indent="-514350">
              <a:buFont typeface="Wingdings" panose="05000000000000000000" pitchFamily="2" charset="2"/>
              <a:buChar char="¨"/>
            </a:pPr>
            <a:r>
              <a:rPr lang="en-US" sz="2800" dirty="0" smtClean="0"/>
              <a:t>Keep the area around the dumpster free of debris that can shelter pests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0" t="8855" r="10655" b="19339"/>
          <a:stretch/>
        </p:blipFill>
        <p:spPr bwMode="auto">
          <a:xfrm>
            <a:off x="1072322" y="3886200"/>
            <a:ext cx="3042478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38200" y="6172200"/>
            <a:ext cx="3279361" cy="533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This dumpster is way too close </a:t>
            </a:r>
            <a:br>
              <a:rPr lang="en-US" i="1" dirty="0" smtClean="0"/>
            </a:br>
            <a:r>
              <a:rPr lang="en-US" i="1" dirty="0" smtClean="0"/>
              <a:t>to the kitchen entryway</a:t>
            </a:r>
            <a:endParaRPr lang="en-US" i="1" dirty="0"/>
          </a:p>
        </p:txBody>
      </p:sp>
      <p:sp>
        <p:nvSpPr>
          <p:cNvPr id="11" name="Title 7"/>
          <p:cNvSpPr txBox="1">
            <a:spLocks/>
          </p:cNvSpPr>
          <p:nvPr/>
        </p:nvSpPr>
        <p:spPr>
          <a:xfrm>
            <a:off x="583276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Sanitation and Exclusion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2" descr="Diskin's dumpsters"/>
          <p:cNvPicPr>
            <a:picLocks noChangeAspect="1" noChangeArrowheads="1"/>
          </p:cNvPicPr>
          <p:nvPr/>
        </p:nvPicPr>
        <p:blipFill>
          <a:blip r:embed="rId4" cstate="screen"/>
          <a:srcRect t="10256"/>
          <a:stretch>
            <a:fillRect/>
          </a:stretch>
        </p:blipFill>
        <p:spPr bwMode="auto">
          <a:xfrm>
            <a:off x="5410200" y="4038600"/>
            <a:ext cx="2971800" cy="200025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4888576" y="6019799"/>
            <a:ext cx="3581400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Good placement of dumpsters, in separate enclosed area, </a:t>
            </a:r>
            <a:r>
              <a:rPr lang="en-US" b="1" i="1" dirty="0" smtClean="0"/>
              <a:t>but</a:t>
            </a:r>
            <a:r>
              <a:rPr lang="en-US" i="1" dirty="0" smtClean="0"/>
              <a:t> lids should be closed</a:t>
            </a:r>
            <a:endParaRPr lang="en-US" i="1" dirty="0"/>
          </a:p>
        </p:txBody>
      </p:sp>
      <p:sp>
        <p:nvSpPr>
          <p:cNvPr id="3" name="Rectangle 2"/>
          <p:cNvSpPr/>
          <p:nvPr/>
        </p:nvSpPr>
        <p:spPr>
          <a:xfrm rot="16200000">
            <a:off x="-1278557" y="4524311"/>
            <a:ext cx="3688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Dawn H. Gouge, University of Arizona</a:t>
            </a:r>
          </a:p>
        </p:txBody>
      </p:sp>
    </p:spTree>
    <p:extLst>
      <p:ext uri="{BB962C8B-B14F-4D97-AF65-F5344CB8AC3E}">
        <p14:creationId xmlns:p14="http://schemas.microsoft.com/office/powerpoint/2010/main" val="77573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4688" r="6250" b="32812"/>
          <a:stretch>
            <a:fillRect/>
          </a:stretch>
        </p:blipFill>
        <p:spPr bwMode="auto">
          <a:xfrm>
            <a:off x="819912" y="1676400"/>
            <a:ext cx="311277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43000" y="4724400"/>
            <a:ext cx="73152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/>
              <a:t>Left:</a:t>
            </a:r>
            <a:r>
              <a:rPr lang="en-US" sz="2500" dirty="0" smtClean="0"/>
              <a:t> Over-full dumpster - request a larger capacity dumpster</a:t>
            </a:r>
          </a:p>
          <a:p>
            <a:r>
              <a:rPr lang="en-US" sz="2500" b="1" dirty="0" smtClean="0"/>
              <a:t>Right:</a:t>
            </a:r>
            <a:r>
              <a:rPr lang="en-US" sz="2500" dirty="0" smtClean="0"/>
              <a:t> All trash is secured in tied trash bags with no overflow, the lid will be closed at the end of the work day</a:t>
            </a:r>
            <a:endParaRPr lang="en-US" sz="2500" dirty="0"/>
          </a:p>
        </p:txBody>
      </p:sp>
      <p:sp>
        <p:nvSpPr>
          <p:cNvPr id="10" name="Title 7"/>
          <p:cNvSpPr txBox="1">
            <a:spLocks/>
          </p:cNvSpPr>
          <p:nvPr/>
        </p:nvSpPr>
        <p:spPr>
          <a:xfrm>
            <a:off x="583276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Sanitation and Exclusion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3490" name="Picture 2" descr="Dumpste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1676400"/>
            <a:ext cx="4381500" cy="2921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16200000">
            <a:off x="-1047072" y="4030540"/>
            <a:ext cx="2944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Marc Lame, Indiana University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4184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305800" cy="45720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Dumpsters </a:t>
            </a:r>
            <a:r>
              <a:rPr lang="en-US" sz="2800" dirty="0"/>
              <a:t>should </a:t>
            </a:r>
            <a:r>
              <a:rPr lang="en-US" sz="2800" dirty="0" smtClean="0"/>
              <a:t>be </a:t>
            </a:r>
            <a:r>
              <a:rPr lang="en-US" sz="2800" dirty="0"/>
              <a:t>rotated </a:t>
            </a:r>
            <a:r>
              <a:rPr lang="en-US" sz="2800" dirty="0" smtClean="0"/>
              <a:t>for </a:t>
            </a:r>
            <a:r>
              <a:rPr lang="en-US" sz="2800" dirty="0"/>
              <a:t>clean </a:t>
            </a:r>
            <a:r>
              <a:rPr lang="en-US" sz="2800" dirty="0" smtClean="0"/>
              <a:t>ones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Lids </a:t>
            </a:r>
            <a:r>
              <a:rPr lang="en-US" sz="2800" dirty="0"/>
              <a:t>should be kept </a:t>
            </a:r>
            <a:r>
              <a:rPr lang="en-US" sz="2800" dirty="0" smtClean="0"/>
              <a:t>closed at the end of the day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Your dumpster capacity should be sufficient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Discourage administrators </a:t>
            </a:r>
            <a:br>
              <a:rPr lang="en-US" sz="2800" dirty="0" smtClean="0"/>
            </a:br>
            <a:r>
              <a:rPr lang="en-US" sz="2800" dirty="0" smtClean="0"/>
              <a:t>from getting huge containers </a:t>
            </a:r>
            <a:br>
              <a:rPr lang="en-US" sz="2800" dirty="0" smtClean="0"/>
            </a:br>
            <a:r>
              <a:rPr lang="en-US" sz="2800" dirty="0" smtClean="0"/>
              <a:t>that are emptied less often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Weekly collection is good, </a:t>
            </a:r>
            <a:br>
              <a:rPr lang="en-US" sz="2800" dirty="0" smtClean="0"/>
            </a:br>
            <a:r>
              <a:rPr lang="en-US" sz="2800" dirty="0" smtClean="0"/>
              <a:t>twice-weekly is better</a:t>
            </a: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241387"/>
            <a:ext cx="3733801" cy="2793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7"/>
          <p:cNvSpPr txBox="1">
            <a:spLocks/>
          </p:cNvSpPr>
          <p:nvPr/>
        </p:nvSpPr>
        <p:spPr>
          <a:xfrm>
            <a:off x="583276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Sanitation and Exclusion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86400" y="6101050"/>
            <a:ext cx="3352800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Poorly managed dumpsters – Marc Lame, Indiana University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844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447800"/>
            <a:ext cx="8534400" cy="1981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Sanitation also involves </a:t>
            </a:r>
            <a:r>
              <a:rPr lang="en-US" sz="3200" b="1" dirty="0"/>
              <a:t>proper storage </a:t>
            </a:r>
            <a:r>
              <a:rPr lang="en-US" sz="3200" dirty="0"/>
              <a:t>of </a:t>
            </a:r>
            <a:r>
              <a:rPr lang="en-US" sz="3200" dirty="0" smtClean="0"/>
              <a:t>supplies/materials, this helps to: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Prevent </a:t>
            </a:r>
            <a:r>
              <a:rPr lang="en-US" sz="3200" dirty="0"/>
              <a:t>pest-conducive </a:t>
            </a:r>
            <a:r>
              <a:rPr lang="en-US" sz="3200" dirty="0" smtClean="0"/>
              <a:t>conditions</a:t>
            </a:r>
            <a:endParaRPr lang="en-US" sz="3200" dirty="0"/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Permit proper cleaning and inspection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endParaRPr lang="en-US" sz="3200" dirty="0" smtClean="0"/>
          </a:p>
          <a:p>
            <a:pPr lvl="1">
              <a:buClr>
                <a:schemeClr val="accent2"/>
              </a:buClr>
              <a:buSzPct val="60000"/>
              <a:buNone/>
            </a:pPr>
            <a:endParaRPr lang="en-US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74A7CCD-4310-46AB-998F-92BEA189ECFC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Sanitation and Exclusion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7" descr="DSCN21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810000"/>
            <a:ext cx="3657600" cy="27432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957137" y="4149100"/>
            <a:ext cx="2966208" cy="2272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sz="2000" i="1" dirty="0" smtClean="0"/>
              <a:t>Inspect, date, and organize supplies as they arrive</a:t>
            </a:r>
          </a:p>
          <a:p>
            <a:pPr algn="ctr">
              <a:lnSpc>
                <a:spcPts val="1700"/>
              </a:lnSpc>
            </a:pPr>
            <a:endParaRPr lang="en-US" sz="2000" i="1" dirty="0"/>
          </a:p>
          <a:p>
            <a:pPr algn="ctr">
              <a:lnSpc>
                <a:spcPts val="1700"/>
              </a:lnSpc>
            </a:pPr>
            <a:r>
              <a:rPr lang="en-US" sz="2000" i="1" dirty="0" smtClean="0"/>
              <a:t>Cardboard covered wooden pallets are prone to support pests</a:t>
            </a:r>
          </a:p>
          <a:p>
            <a:pPr algn="ctr">
              <a:lnSpc>
                <a:spcPts val="1700"/>
              </a:lnSpc>
            </a:pPr>
            <a:endParaRPr lang="en-US" sz="2000" i="1" dirty="0"/>
          </a:p>
          <a:p>
            <a:pPr algn="ctr">
              <a:lnSpc>
                <a:spcPts val="1700"/>
              </a:lnSpc>
            </a:pPr>
            <a:r>
              <a:rPr lang="en-US" sz="2000" i="1" dirty="0" smtClean="0"/>
              <a:t>Aluminum dunnage racks (left) are ideal, as you can see and clean beneath them</a:t>
            </a:r>
            <a:endParaRPr lang="en-US" sz="20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4668917"/>
            <a:ext cx="1752600" cy="1752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16200000">
            <a:off x="7081672" y="3701534"/>
            <a:ext cx="3688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Dawn H. Gouge, University of Arizona</a:t>
            </a:r>
          </a:p>
        </p:txBody>
      </p:sp>
    </p:spTree>
    <p:extLst>
      <p:ext uri="{BB962C8B-B14F-4D97-AF65-F5344CB8AC3E}">
        <p14:creationId xmlns:p14="http://schemas.microsoft.com/office/powerpoint/2010/main" val="40153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66700" y="1600200"/>
            <a:ext cx="8458200" cy="4731702"/>
          </a:xfrm>
        </p:spPr>
        <p:txBody>
          <a:bodyPr>
            <a:noAutofit/>
          </a:bodyPr>
          <a:lstStyle/>
          <a:p>
            <a:pPr marL="365760" lvl="1" indent="0">
              <a:buClr>
                <a:schemeClr val="accent2"/>
              </a:buClr>
              <a:buSzPct val="60000"/>
              <a:buNone/>
            </a:pPr>
            <a:r>
              <a:rPr lang="en-US" sz="2800" dirty="0"/>
              <a:t>Proper storage practices</a:t>
            </a:r>
            <a:endParaRPr lang="en-US" sz="2800" dirty="0" smtClean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Inspect </a:t>
            </a:r>
            <a:r>
              <a:rPr lang="en-US" sz="2800" dirty="0"/>
              <a:t>deliveries for pests or </a:t>
            </a:r>
            <a:r>
              <a:rPr lang="en-US" sz="2800" dirty="0" smtClean="0"/>
              <a:t>signs of pests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Inspect for broken or leaking bags, containers, or cartons of food supplies</a:t>
            </a:r>
            <a:endParaRPr lang="en-US" sz="2800" dirty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Avoid storing boxes and items up against walls 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Leave 18-inch gaps under the lowest shelf so the floor can be cleaned underneath – </a:t>
            </a:r>
            <a:r>
              <a:rPr lang="en-US" sz="2800" b="1" dirty="0" smtClean="0"/>
              <a:t>6 inches are mandatory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Avoid using wooden pallets, milk crates,  etc. to store things on for extended time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endParaRPr lang="en-US" sz="2800" dirty="0" smtClean="0"/>
          </a:p>
          <a:p>
            <a:pPr lvl="1">
              <a:buClr>
                <a:schemeClr val="accent2"/>
              </a:buClr>
              <a:buSzPct val="60000"/>
              <a:buNone/>
            </a:pPr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74A7CCD-4310-46AB-998F-92BEA189ECFC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Sanitation and Exclusion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9116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Proper storage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17482" y="1524000"/>
            <a:ext cx="8526517" cy="8382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chemeClr val="accent6"/>
              </a:buClr>
              <a:buNone/>
              <a:defRPr/>
            </a:pPr>
            <a:endParaRPr lang="en-US" sz="32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685800" y="1756826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Corrugations in cardboard boxes provide excellent harborage for cockroaches </a:t>
            </a:r>
            <a:endParaRPr lang="en-US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997" y="3449599"/>
            <a:ext cx="4310603" cy="3229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49599"/>
            <a:ext cx="4347583" cy="325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1957" y="2895600"/>
            <a:ext cx="1263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Problematic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6324600" y="2895600"/>
            <a:ext cx="981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Excellent</a:t>
            </a:r>
            <a:endParaRPr lang="en-US" i="1" dirty="0"/>
          </a:p>
        </p:txBody>
      </p:sp>
      <p:sp>
        <p:nvSpPr>
          <p:cNvPr id="4" name="Rectangle 3"/>
          <p:cNvSpPr/>
          <p:nvPr/>
        </p:nvSpPr>
        <p:spPr>
          <a:xfrm>
            <a:off x="4191000" y="55438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i="1" dirty="0" smtClean="0"/>
              <a:t>Jerry </a:t>
            </a:r>
            <a:r>
              <a:rPr lang="en-US" i="1" dirty="0"/>
              <a:t>Jochim, Monroe County Community School Corporation</a:t>
            </a:r>
          </a:p>
        </p:txBody>
      </p:sp>
    </p:spTree>
    <p:extLst>
      <p:ext uri="{BB962C8B-B14F-4D97-AF65-F5344CB8AC3E}">
        <p14:creationId xmlns:p14="http://schemas.microsoft.com/office/powerpoint/2010/main" val="192719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2133600"/>
            <a:ext cx="8229600" cy="4114800"/>
          </a:xfrm>
        </p:spPr>
        <p:txBody>
          <a:bodyPr>
            <a:noAutofit/>
          </a:bodyPr>
          <a:lstStyle/>
          <a:p>
            <a:pPr lvl="0"/>
            <a:r>
              <a:rPr lang="en-US" sz="2800" dirty="0" smtClean="0"/>
              <a:t>Any sign of a pest should trigger </a:t>
            </a:r>
            <a:br>
              <a:rPr lang="en-US" sz="2800" dirty="0" smtClean="0"/>
            </a:br>
            <a:r>
              <a:rPr lang="en-US" sz="2800" dirty="0" smtClean="0"/>
              <a:t>a search for points of entry</a:t>
            </a:r>
          </a:p>
          <a:p>
            <a:pPr lvl="0"/>
            <a:r>
              <a:rPr lang="en-US" sz="2800" dirty="0" smtClean="0"/>
              <a:t>Broken/torn wire-mesh screen                                      </a:t>
            </a:r>
            <a:br>
              <a:rPr lang="en-US" sz="2800" dirty="0" smtClean="0"/>
            </a:br>
            <a:r>
              <a:rPr lang="en-US" sz="2800" dirty="0" smtClean="0"/>
              <a:t>covers of windows</a:t>
            </a:r>
          </a:p>
          <a:p>
            <a:pPr lvl="0"/>
            <a:r>
              <a:rPr lang="en-US" sz="2800" dirty="0"/>
              <a:t>D</a:t>
            </a:r>
            <a:r>
              <a:rPr lang="en-US" sz="2800" dirty="0" smtClean="0"/>
              <a:t>ry P-traps in drains</a:t>
            </a:r>
          </a:p>
          <a:p>
            <a:pPr lvl="0"/>
            <a:r>
              <a:rPr lang="en-US" sz="2800" dirty="0" smtClean="0"/>
              <a:t>Worn out door-sweeps/</a:t>
            </a:r>
            <a:br>
              <a:rPr lang="en-US" sz="2800" dirty="0" smtClean="0"/>
            </a:br>
            <a:r>
              <a:rPr lang="en-US" sz="2800" dirty="0" smtClean="0"/>
              <a:t>weather stripping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Hitchhikers in deliveries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2800" dirty="0" smtClean="0"/>
              <a:t>Check for signs of pest presence</a:t>
            </a:r>
          </a:p>
          <a:p>
            <a:pPr marL="365760" lvl="1" indent="0">
              <a:buClr>
                <a:schemeClr val="accent2"/>
              </a:buClr>
              <a:buSzPct val="60000"/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95300" y="1667691"/>
            <a:ext cx="8153400" cy="381000"/>
          </a:xfrm>
        </p:spPr>
        <p:txBody>
          <a:bodyPr>
            <a:noAutofit/>
          </a:bodyPr>
          <a:lstStyle/>
          <a:p>
            <a:pPr lvl="0"/>
            <a:r>
              <a:rPr lang="en-US" sz="2500" b="1" dirty="0">
                <a:solidFill>
                  <a:schemeClr val="tx1"/>
                </a:solidFill>
              </a:rPr>
              <a:t>Pest exclusion </a:t>
            </a:r>
            <a:r>
              <a:rPr lang="en-US" sz="2500" dirty="0">
                <a:solidFill>
                  <a:schemeClr val="tx1"/>
                </a:solidFill>
              </a:rPr>
              <a:t>involves denying entryway to </a:t>
            </a:r>
            <a:r>
              <a:rPr lang="en-US" sz="2500" dirty="0" smtClean="0">
                <a:solidFill>
                  <a:schemeClr val="tx1"/>
                </a:solidFill>
              </a:rPr>
              <a:t>pests</a:t>
            </a:r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74A7CCD-4310-46AB-998F-92BEA189ECFC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Sanitation and Exclusion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960" y="2209800"/>
            <a:ext cx="2987040" cy="22402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64480" y="4572000"/>
            <a:ext cx="3581400" cy="751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i="1" dirty="0" smtClean="0"/>
              <a:t>This door needs new door sweeps and weather stripping 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25296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 Exclusion Strategies/Tactics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76400"/>
            <a:ext cx="5105400" cy="5029201"/>
          </a:xfrm>
        </p:spPr>
        <p:txBody>
          <a:bodyPr>
            <a:noAutofit/>
          </a:bodyPr>
          <a:lstStyle/>
          <a:p>
            <a:r>
              <a:rPr lang="en-US" sz="3200" dirty="0" smtClean="0"/>
              <a:t>Avoid propping doors open</a:t>
            </a:r>
          </a:p>
          <a:p>
            <a:r>
              <a:rPr lang="en-US" sz="3200" dirty="0" smtClean="0"/>
              <a:t>Close gaps that provide access to pests</a:t>
            </a:r>
          </a:p>
          <a:p>
            <a:pPr lvl="1"/>
            <a:r>
              <a:rPr lang="en-US" sz="2800" dirty="0" smtClean="0"/>
              <a:t>Young mice - a dime</a:t>
            </a:r>
          </a:p>
          <a:p>
            <a:pPr lvl="1"/>
            <a:r>
              <a:rPr lang="en-US" sz="2800" dirty="0" smtClean="0"/>
              <a:t>Young rats – a </a:t>
            </a:r>
            <a:br>
              <a:rPr lang="en-US" sz="2800" dirty="0" smtClean="0"/>
            </a:br>
            <a:r>
              <a:rPr lang="en-US" sz="2800" dirty="0" smtClean="0"/>
              <a:t>nickel-sized gaps</a:t>
            </a:r>
          </a:p>
          <a:p>
            <a:pPr lvl="1"/>
            <a:r>
              <a:rPr lang="en-US" sz="2800" dirty="0" smtClean="0"/>
              <a:t>American cockroaches </a:t>
            </a:r>
            <a:br>
              <a:rPr lang="en-US" sz="2800" dirty="0" smtClean="0"/>
            </a:br>
            <a:r>
              <a:rPr lang="en-US" sz="2800" dirty="0" smtClean="0"/>
              <a:t>- width of a quarter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l="12066" b="27021"/>
          <a:stretch>
            <a:fillRect/>
          </a:stretch>
        </p:blipFill>
        <p:spPr>
          <a:xfrm>
            <a:off x="4673274" y="3886201"/>
            <a:ext cx="4162538" cy="25922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4000" y="3090738"/>
            <a:ext cx="3403600" cy="969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This door should be </a:t>
            </a:r>
            <a:r>
              <a:rPr lang="en-US" i="1" dirty="0"/>
              <a:t>closed </a:t>
            </a:r>
            <a:r>
              <a:rPr lang="en-US" i="1" dirty="0" smtClean="0"/>
              <a:t>- Jerry </a:t>
            </a:r>
            <a:r>
              <a:rPr lang="en-US" i="1" dirty="0"/>
              <a:t>Jochim, Monroe County Community School Corporation</a:t>
            </a:r>
          </a:p>
          <a:p>
            <a:pPr algn="r">
              <a:lnSpc>
                <a:spcPts val="1700"/>
              </a:lnSpc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032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 Exclusion Strategies/Tactics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598141" y="1733343"/>
            <a:ext cx="8237671" cy="5029201"/>
          </a:xfrm>
        </p:spPr>
        <p:txBody>
          <a:bodyPr>
            <a:noAutofit/>
          </a:bodyPr>
          <a:lstStyle/>
          <a:p>
            <a:r>
              <a:rPr lang="en-US" sz="3200" dirty="0" smtClean="0"/>
              <a:t>Avoid clutter, both inside your kitchen and outside by external doorways</a:t>
            </a:r>
          </a:p>
          <a:p>
            <a:r>
              <a:rPr lang="en-US" sz="3200" dirty="0" smtClean="0"/>
              <a:t>Keep food in sealed </a:t>
            </a:r>
            <a:br>
              <a:rPr lang="en-US" sz="3200" dirty="0" smtClean="0"/>
            </a:br>
            <a:r>
              <a:rPr lang="en-US" sz="3200" dirty="0" smtClean="0"/>
              <a:t>containers as </a:t>
            </a:r>
            <a:br>
              <a:rPr lang="en-US" sz="3200" dirty="0" smtClean="0"/>
            </a:br>
            <a:r>
              <a:rPr lang="en-US" sz="3200" dirty="0" smtClean="0"/>
              <a:t>much as possible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rcRect l="11089"/>
          <a:stretch>
            <a:fillRect/>
          </a:stretch>
        </p:blipFill>
        <p:spPr>
          <a:xfrm>
            <a:off x="4646958" y="2971800"/>
            <a:ext cx="4122819" cy="34794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3000" y="5482172"/>
            <a:ext cx="3230456" cy="969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This space needs de-cluttering! - </a:t>
            </a:r>
            <a:r>
              <a:rPr lang="en-US" i="1" dirty="0"/>
              <a:t>Jerry Jochim, Monroe County Community School Corporation</a:t>
            </a:r>
          </a:p>
          <a:p>
            <a:pPr algn="r">
              <a:lnSpc>
                <a:spcPts val="1700"/>
              </a:lnSpc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48686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76400"/>
            <a:ext cx="8382000" cy="50292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en-US" sz="3200" dirty="0"/>
              <a:t>Describe proper and thorough cleaning procedures </a:t>
            </a:r>
            <a:r>
              <a:rPr lang="en-US" sz="3200" dirty="0" smtClean="0"/>
              <a:t>for:</a:t>
            </a:r>
            <a:endParaRPr lang="en-US" sz="3200" dirty="0"/>
          </a:p>
          <a:p>
            <a:pPr marL="1143000" lvl="2" indent="-457200">
              <a:buFont typeface="+mj-lt"/>
              <a:buAutoNum type="alphaLcPeriod"/>
            </a:pPr>
            <a:r>
              <a:rPr lang="en-US" sz="3200" dirty="0"/>
              <a:t>Drain areas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3200" dirty="0"/>
              <a:t>Floors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3200" dirty="0"/>
              <a:t>Corners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3200" dirty="0"/>
              <a:t>Beneath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equipment</a:t>
            </a:r>
            <a:endParaRPr lang="en-US" sz="3200" dirty="0"/>
          </a:p>
          <a:p>
            <a:pPr marL="1143000" lvl="2" indent="-457200">
              <a:buFont typeface="+mj-lt"/>
              <a:buAutoNum type="alphaLcPeriod"/>
            </a:pPr>
            <a:r>
              <a:rPr lang="en-US" sz="3200" dirty="0"/>
              <a:t>Floor joints</a:t>
            </a: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endParaRPr lang="en-US" sz="3200" dirty="0" smtClean="0">
              <a:latin typeface="Tw Cen MT" pitchFamily="34" charset="0"/>
              <a:ea typeface="Calibri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176402"/>
            <a:ext cx="4953000" cy="329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5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573505" y="1676400"/>
            <a:ext cx="4800600" cy="495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Replace worn door sweeps</a:t>
            </a:r>
          </a:p>
          <a:p>
            <a:r>
              <a:rPr lang="en-US" sz="3200" dirty="0" smtClean="0"/>
              <a:t>Seal gaps, cracks and crevices with suitable sealants</a:t>
            </a:r>
          </a:p>
          <a:p>
            <a:r>
              <a:rPr lang="en-US" sz="3200" dirty="0" smtClean="0"/>
              <a:t>Cover windows and vents with wire mesh and replace with new wire mesh when broken</a:t>
            </a:r>
          </a:p>
          <a:p>
            <a:endParaRPr lang="en-US" sz="32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362200"/>
            <a:ext cx="3454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 </a:t>
            </a:r>
            <a:r>
              <a:rPr lang="en-US" sz="3200" smtClean="0">
                <a:solidFill>
                  <a:schemeClr val="bg2">
                    <a:lumMod val="10000"/>
                  </a:schemeClr>
                </a:solidFill>
              </a:rPr>
              <a:t>Exclusion Strategies/Tactics</a:t>
            </a:r>
            <a:endParaRPr lang="en-US" sz="3200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0" y="4953000"/>
            <a:ext cx="3581400" cy="533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Torn wire-mesh on a vent 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4955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536448" y="4648200"/>
            <a:ext cx="8378952" cy="2590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endParaRPr lang="en-US" sz="2200" dirty="0" smtClean="0">
              <a:cs typeface="Times New Roman" pitchFamily="18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612648" y="1676400"/>
            <a:ext cx="4492752" cy="4953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P-traps in drains prevent gases, odors and insects from entering buildings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Keep them filled with  water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Dry P-traps create access to your building from the sewer for American cockroaches</a:t>
            </a:r>
            <a:endParaRPr lang="en-US" sz="3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 Exclusion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ools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9080" y="4841224"/>
            <a:ext cx="3581400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Inspect drains periodically to prevent P-traps from drying out</a:t>
            </a:r>
            <a:endParaRPr lang="en-US" i="1" dirty="0"/>
          </a:p>
        </p:txBody>
      </p:sp>
      <p:pic>
        <p:nvPicPr>
          <p:cNvPr id="5124" name="Picture 4" descr="Water, Drops, Water Drops, Sink, Dark, Chrome, W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67656"/>
            <a:ext cx="3378448" cy="223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1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533400" y="1524000"/>
            <a:ext cx="8153400" cy="49530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Most food service areas have fixed protocols for cleaning dishes and utensils, equipment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,</a:t>
            </a:r>
            <a:r>
              <a:rPr lang="en-US" sz="2800" dirty="0" smtClean="0"/>
              <a:t> and work surfaces</a:t>
            </a:r>
            <a:br>
              <a:rPr lang="en-US" sz="2800" dirty="0" smtClean="0"/>
            </a:br>
            <a:endParaRPr lang="en-US" sz="2800" dirty="0" smtClean="0"/>
          </a:p>
          <a:p>
            <a:pPr>
              <a:buFont typeface="Wingdings" panose="05000000000000000000" pitchFamily="2" charset="2"/>
              <a:buChar char="¨"/>
            </a:pPr>
            <a:endParaRPr lang="en-US" sz="2800" dirty="0" smtClean="0"/>
          </a:p>
          <a:p>
            <a:pPr>
              <a:buFont typeface="Wingdings" panose="05000000000000000000" pitchFamily="2" charset="2"/>
              <a:buChar char="¨"/>
            </a:pPr>
            <a:endParaRPr lang="en-US" sz="2800" dirty="0"/>
          </a:p>
          <a:p>
            <a:pPr>
              <a:buFont typeface="Wingdings" panose="05000000000000000000" pitchFamily="2" charset="2"/>
              <a:buChar char="¨"/>
            </a:pPr>
            <a:endParaRPr lang="en-US" sz="2800" dirty="0" smtClean="0"/>
          </a:p>
          <a:p>
            <a:pPr>
              <a:buFont typeface="Wingdings" panose="05000000000000000000" pitchFamily="2" charset="2"/>
              <a:buChar char="¨"/>
            </a:pPr>
            <a:endParaRPr lang="en-US" sz="2800" dirty="0"/>
          </a:p>
          <a:p>
            <a:pPr>
              <a:buFont typeface="Wingdings" panose="05000000000000000000" pitchFamily="2" charset="2"/>
              <a:buChar char="¨"/>
            </a:pPr>
            <a:endParaRPr lang="en-US" sz="1800" dirty="0" smtClean="0"/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However, there are some places that often get neglected</a:t>
            </a:r>
          </a:p>
          <a:p>
            <a:pPr marL="514350" indent="-514350">
              <a:buFont typeface="+mj-lt"/>
              <a:buAutoNum type="arabicPeriod" startAt="3"/>
            </a:pPr>
            <a:endParaRPr lang="en-US" sz="280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Thorough Cleaning Procedures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952750"/>
            <a:ext cx="3581400" cy="2686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95" b="17422"/>
          <a:stretch/>
        </p:blipFill>
        <p:spPr>
          <a:xfrm>
            <a:off x="762000" y="2952749"/>
            <a:ext cx="3771900" cy="26605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7027396" y="4111110"/>
            <a:ext cx="3230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 Shujuan Li,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1665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536448" y="4648200"/>
            <a:ext cx="8378952" cy="2590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endParaRPr lang="en-US" sz="2200" dirty="0" smtClean="0">
              <a:cs typeface="Times New Roman" pitchFamily="18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153400" cy="495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/>
              <a:t>Drains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Organic matter builds up in drains can be scraped out physically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b="1" dirty="0" smtClean="0"/>
              <a:t>Do this only after food has been put away, and before food preparation surfaces and equipment are sanitized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R</a:t>
            </a:r>
            <a:r>
              <a:rPr lang="en-US" sz="2800" dirty="0" smtClean="0"/>
              <a:t>egular maintenance with </a:t>
            </a:r>
            <a:br>
              <a:rPr lang="en-US" sz="2800" dirty="0" smtClean="0"/>
            </a:br>
            <a:r>
              <a:rPr lang="en-US" sz="2800" dirty="0" smtClean="0"/>
              <a:t>an enzyme or biological </a:t>
            </a:r>
            <a:br>
              <a:rPr lang="en-US" sz="2800" dirty="0" smtClean="0"/>
            </a:br>
            <a:r>
              <a:rPr lang="en-US" sz="2800" dirty="0" smtClean="0"/>
              <a:t>cleaner every month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514350" indent="-514350">
              <a:buFont typeface="+mj-lt"/>
              <a:buAutoNum type="arabicPeriod" startAt="3"/>
            </a:pPr>
            <a:endParaRPr lang="en-US" sz="280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Thorough Cleaning Procedures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721" y="4098038"/>
            <a:ext cx="3384884" cy="253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2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536448" y="4648200"/>
            <a:ext cx="8378952" cy="2590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endParaRPr lang="en-US" sz="2200" dirty="0" smtClean="0">
              <a:cs typeface="Times New Roman" pitchFamily="18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533400" y="1676400"/>
            <a:ext cx="8153400" cy="4953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Floor sink nets or dome strainers should be cleaned</a:t>
            </a:r>
          </a:p>
          <a:p>
            <a:pPr marL="514350" indent="-514350">
              <a:buFont typeface="+mj-lt"/>
              <a:buAutoNum type="arabicPeriod" startAt="5"/>
            </a:pPr>
            <a:endParaRPr lang="en-US" sz="3200" dirty="0" smtClean="0"/>
          </a:p>
          <a:p>
            <a:pPr marL="514350" indent="-514350">
              <a:buFont typeface="+mj-lt"/>
              <a:buAutoNum type="arabicPeriod" startAt="5"/>
            </a:pPr>
            <a:endParaRPr lang="en-US" sz="32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786" y="3329055"/>
            <a:ext cx="3731814" cy="3109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76"/>
          <a:stretch/>
        </p:blipFill>
        <p:spPr bwMode="auto">
          <a:xfrm>
            <a:off x="381000" y="3657600"/>
            <a:ext cx="4076700" cy="2923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Thorough Cleaning Procedures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2786" y="2977634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Clean floor drain dome strainer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5676900" y="2454124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Floor drain strainer full of food</a:t>
            </a:r>
            <a:endParaRPr lang="en-US" i="1" dirty="0"/>
          </a:p>
        </p:txBody>
      </p:sp>
      <p:sp>
        <p:nvSpPr>
          <p:cNvPr id="3" name="Rectangle 2"/>
          <p:cNvSpPr/>
          <p:nvPr/>
        </p:nvSpPr>
        <p:spPr>
          <a:xfrm rot="16200000">
            <a:off x="5987534" y="3511034"/>
            <a:ext cx="5486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Dawn H. Gouge, </a:t>
            </a:r>
            <a:r>
              <a:rPr lang="en-US" i="1" dirty="0"/>
              <a:t>University of Arizona</a:t>
            </a:r>
          </a:p>
        </p:txBody>
      </p:sp>
    </p:spTree>
    <p:extLst>
      <p:ext uri="{BB962C8B-B14F-4D97-AF65-F5344CB8AC3E}">
        <p14:creationId xmlns:p14="http://schemas.microsoft.com/office/powerpoint/2010/main" val="343252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536448" y="4648200"/>
            <a:ext cx="8378952" cy="2590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endParaRPr lang="en-US" sz="2200" dirty="0" smtClean="0">
              <a:cs typeface="Times New Roman" pitchFamily="18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Thorough Cleaning Procedures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626" y="4876800"/>
            <a:ext cx="1855069" cy="1981200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685800" y="1524000"/>
            <a:ext cx="7924800" cy="5029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b="1" dirty="0" smtClean="0"/>
              <a:t>Floors</a:t>
            </a:r>
          </a:p>
          <a:p>
            <a:pPr marL="514350" indent="-514350">
              <a:buSzPct val="70000"/>
              <a:buFont typeface="+mj-lt"/>
              <a:buAutoNum type="arabicPeriod"/>
            </a:pPr>
            <a:r>
              <a:rPr lang="en-US" sz="2800" dirty="0" smtClean="0"/>
              <a:t>Remove debris </a:t>
            </a:r>
          </a:p>
          <a:p>
            <a:pPr marL="514350" indent="-514350">
              <a:buSzPct val="70000"/>
              <a:buFont typeface="+mj-lt"/>
              <a:buAutoNum type="arabicPeriod"/>
            </a:pPr>
            <a:r>
              <a:rPr lang="en-US" sz="2800" b="1" dirty="0" smtClean="0"/>
              <a:t>Never </a:t>
            </a:r>
            <a:r>
              <a:rPr lang="en-US" sz="2800" b="1" dirty="0"/>
              <a:t>dry sweep in areas </a:t>
            </a:r>
            <a:r>
              <a:rPr lang="en-US" sz="2800" b="1" dirty="0" smtClean="0"/>
              <a:t>where food </a:t>
            </a:r>
            <a:r>
              <a:rPr lang="en-US" sz="2800" b="1" dirty="0"/>
              <a:t>is on display or </a:t>
            </a:r>
            <a:r>
              <a:rPr lang="en-US" sz="2800" b="1" dirty="0" smtClean="0"/>
              <a:t>people are eating</a:t>
            </a:r>
          </a:p>
          <a:p>
            <a:pPr marL="514350" indent="-514350">
              <a:buSzPct val="70000"/>
              <a:buFont typeface="+mj-lt"/>
              <a:buAutoNum type="arabicPeriod"/>
            </a:pPr>
            <a:r>
              <a:rPr lang="en-US" sz="2800" dirty="0" smtClean="0"/>
              <a:t>A </a:t>
            </a:r>
            <a:r>
              <a:rPr lang="en-US" sz="2800" dirty="0"/>
              <a:t>damp mop may </a:t>
            </a:r>
            <a:r>
              <a:rPr lang="en-US" sz="2800" dirty="0" smtClean="0"/>
              <a:t>be used </a:t>
            </a:r>
            <a:r>
              <a:rPr lang="en-US" sz="2800" dirty="0"/>
              <a:t>to contain spilled </a:t>
            </a:r>
            <a:r>
              <a:rPr lang="en-US" sz="2800" dirty="0" smtClean="0"/>
              <a:t>liquids</a:t>
            </a:r>
          </a:p>
          <a:p>
            <a:pPr marL="514350" indent="-514350">
              <a:buSzPct val="70000"/>
              <a:buFont typeface="+mj-lt"/>
              <a:buAutoNum type="arabicPeriod"/>
            </a:pPr>
            <a:r>
              <a:rPr lang="en-US" sz="2800" dirty="0" smtClean="0"/>
              <a:t>Place </a:t>
            </a:r>
            <a:r>
              <a:rPr lang="en-US" sz="2800" dirty="0"/>
              <a:t>food residues </a:t>
            </a:r>
            <a:r>
              <a:rPr lang="en-US" sz="2800" dirty="0" smtClean="0"/>
              <a:t>in </a:t>
            </a:r>
            <a:r>
              <a:rPr lang="en-US" sz="2800" dirty="0"/>
              <a:t>garbage </a:t>
            </a:r>
            <a:r>
              <a:rPr lang="en-US" sz="2800" dirty="0" smtClean="0"/>
              <a:t>containers lined with good quality plastic liners</a:t>
            </a:r>
          </a:p>
          <a:p>
            <a:pPr marL="514350" indent="-514350">
              <a:buSzPct val="70000"/>
              <a:buFont typeface="+mj-lt"/>
              <a:buAutoNum type="arabicPeriod"/>
            </a:pPr>
            <a:r>
              <a:rPr lang="en-US" sz="2800" dirty="0" smtClean="0"/>
              <a:t>Tie </a:t>
            </a:r>
            <a:r>
              <a:rPr lang="en-US" sz="2800" dirty="0"/>
              <a:t>plastic bags </a:t>
            </a:r>
            <a:r>
              <a:rPr lang="en-US" sz="2800" dirty="0" smtClean="0"/>
              <a:t>shut</a:t>
            </a:r>
          </a:p>
        </p:txBody>
      </p:sp>
    </p:spTree>
    <p:extLst>
      <p:ext uri="{BB962C8B-B14F-4D97-AF65-F5344CB8AC3E}">
        <p14:creationId xmlns:p14="http://schemas.microsoft.com/office/powerpoint/2010/main" val="330423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536448" y="4648200"/>
            <a:ext cx="8378952" cy="2590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endParaRPr lang="en-US" sz="2200" dirty="0" smtClean="0">
              <a:cs typeface="Times New Roman" pitchFamily="18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b="1" dirty="0" smtClean="0"/>
              <a:t>Floors</a:t>
            </a:r>
          </a:p>
          <a:p>
            <a:pPr marL="514350" indent="-514350">
              <a:buSzPct val="70000"/>
              <a:buFont typeface="+mj-lt"/>
              <a:buAutoNum type="arabicPeriod" startAt="6"/>
            </a:pPr>
            <a:r>
              <a:rPr lang="en-US" sz="2800" dirty="0" smtClean="0"/>
              <a:t>Avoid </a:t>
            </a:r>
            <a:r>
              <a:rPr lang="en-US" sz="2800" dirty="0"/>
              <a:t>spraying water directly on motors and other </a:t>
            </a:r>
            <a:r>
              <a:rPr lang="en-US" sz="2800" dirty="0" smtClean="0"/>
              <a:t>electrical equipment</a:t>
            </a:r>
          </a:p>
          <a:p>
            <a:pPr marL="514350" indent="-514350">
              <a:buSzPct val="70000"/>
              <a:buFont typeface="+mj-lt"/>
              <a:buAutoNum type="arabicPeriod" startAt="6"/>
            </a:pPr>
            <a:r>
              <a:rPr lang="en-US" sz="2800" dirty="0"/>
              <a:t>Do not allow moisture to come in contact </a:t>
            </a:r>
            <a:r>
              <a:rPr lang="en-US" sz="2800" dirty="0" smtClean="0"/>
              <a:t>with stored dry goods</a:t>
            </a:r>
          </a:p>
          <a:p>
            <a:pPr marL="514350" indent="-514350">
              <a:buSzPct val="70000"/>
              <a:buFont typeface="+mj-lt"/>
              <a:buAutoNum type="arabicPeriod" startAt="6"/>
            </a:pPr>
            <a:r>
              <a:rPr lang="en-US" sz="2800" dirty="0" smtClean="0"/>
              <a:t>Physically remove </a:t>
            </a:r>
            <a:br>
              <a:rPr lang="en-US" sz="2800" dirty="0" smtClean="0"/>
            </a:br>
            <a:r>
              <a:rPr lang="en-US" sz="2800" dirty="0" smtClean="0"/>
              <a:t>food debris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Thorough Cleaning Procedures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132" y="3657600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40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378952" cy="5029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b="1" dirty="0" smtClean="0"/>
              <a:t>Floors</a:t>
            </a:r>
          </a:p>
          <a:p>
            <a:pPr marL="514350" indent="-514350">
              <a:buSzPct val="70000"/>
              <a:buFont typeface="+mj-lt"/>
              <a:buAutoNum type="arabicPeriod" startAt="9"/>
            </a:pPr>
            <a:r>
              <a:rPr lang="en-US" sz="2800" dirty="0" smtClean="0"/>
              <a:t>Detergents </a:t>
            </a:r>
            <a:r>
              <a:rPr lang="en-US" sz="2800" dirty="0"/>
              <a:t>are manufactured to </a:t>
            </a:r>
            <a:r>
              <a:rPr lang="en-US" sz="2800" dirty="0" smtClean="0"/>
              <a:t>do specific jobs</a:t>
            </a:r>
            <a:endParaRPr lang="en-US" sz="2800" dirty="0"/>
          </a:p>
          <a:p>
            <a:pPr marL="834390" lvl="1" indent="-514350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The type of dirt to be removed</a:t>
            </a:r>
            <a:endParaRPr lang="en-US" sz="2800" dirty="0"/>
          </a:p>
          <a:p>
            <a:pPr marL="834390" lvl="1" indent="-514350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The type of surface </a:t>
            </a:r>
            <a:br>
              <a:rPr lang="en-US" sz="2800" dirty="0" smtClean="0"/>
            </a:br>
            <a:r>
              <a:rPr lang="en-US" sz="2800" dirty="0" smtClean="0"/>
              <a:t>to </a:t>
            </a:r>
            <a:r>
              <a:rPr lang="en-US" sz="2800" dirty="0"/>
              <a:t>be </a:t>
            </a:r>
            <a:r>
              <a:rPr lang="en-US" sz="2800" dirty="0" smtClean="0"/>
              <a:t>cleaned</a:t>
            </a:r>
          </a:p>
          <a:p>
            <a:pPr marL="834390" lvl="1" indent="-514350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Water quality</a:t>
            </a:r>
            <a:endParaRPr lang="en-US" sz="2800" dirty="0"/>
          </a:p>
          <a:p>
            <a:pPr marL="834390" lvl="1" indent="-514350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Cleaning method </a:t>
            </a:r>
            <a:endParaRPr lang="en-US" sz="2800" dirty="0"/>
          </a:p>
          <a:p>
            <a:pPr marL="834390" lvl="1" indent="-514350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Cost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Thorough Cleaning Procedures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667000"/>
            <a:ext cx="2641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4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horough cleaning procedures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3352800" cy="5029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b="1" dirty="0" smtClean="0"/>
              <a:t>Floors</a:t>
            </a:r>
          </a:p>
          <a:p>
            <a:pPr marL="514350" indent="-514350">
              <a:buSzPct val="70000"/>
              <a:buFont typeface="+mj-lt"/>
              <a:buAutoNum type="arabicPeriod" startAt="10"/>
            </a:pPr>
            <a:r>
              <a:rPr lang="en-US" sz="3200" dirty="0" smtClean="0"/>
              <a:t> After </a:t>
            </a:r>
            <a:r>
              <a:rPr lang="en-US" sz="3200" dirty="0"/>
              <a:t>applying </a:t>
            </a:r>
            <a:r>
              <a:rPr lang="en-US" sz="3200" dirty="0" smtClean="0"/>
              <a:t>detergent, </a:t>
            </a:r>
            <a:r>
              <a:rPr lang="en-US" sz="3200" b="1" dirty="0" smtClean="0"/>
              <a:t>rinse</a:t>
            </a:r>
            <a:r>
              <a:rPr lang="en-US" sz="3200" dirty="0" smtClean="0"/>
              <a:t> with </a:t>
            </a:r>
            <a:r>
              <a:rPr lang="en-US" sz="3200" dirty="0"/>
              <a:t>clean potable </a:t>
            </a:r>
            <a:r>
              <a:rPr lang="en-US" sz="3200" dirty="0" smtClean="0"/>
              <a:t>water 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It is important to remove all detergent residue</a:t>
            </a:r>
            <a:endParaRPr lang="en-US" sz="3200" dirty="0"/>
          </a:p>
          <a:p>
            <a:pPr marL="0" indent="0">
              <a:buNone/>
            </a:pPr>
            <a:endParaRPr lang="en-US" sz="32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813065"/>
            <a:ext cx="4800102" cy="3597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43400" y="5429071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Pay special attention to corners, floor joints </a:t>
            </a:r>
            <a:br>
              <a:rPr lang="en-US" i="1" dirty="0" smtClean="0"/>
            </a:br>
            <a:r>
              <a:rPr lang="en-US" i="1" dirty="0" smtClean="0"/>
              <a:t>and under equipment – Dawn H. Gouge, University of Arizona</a:t>
            </a:r>
          </a:p>
          <a:p>
            <a:pPr algn="r"/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7814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" name="Content Placeholder 9"/>
          <p:cNvSpPr>
            <a:spLocks noGrp="1"/>
          </p:cNvSpPr>
          <p:nvPr>
            <p:ph sz="quarter" idx="1"/>
          </p:nvPr>
        </p:nvSpPr>
        <p:spPr>
          <a:xfrm>
            <a:off x="566928" y="1676400"/>
            <a:ext cx="8153400" cy="50292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Keep cleaning equipment clean 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Food residues can accumulate in all of the following:</a:t>
            </a:r>
          </a:p>
          <a:p>
            <a:pPr marL="630238" lvl="1" indent="-357188">
              <a:buClr>
                <a:schemeClr val="accent2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sz="2800" dirty="0" smtClean="0"/>
              <a:t>Garbage </a:t>
            </a:r>
            <a:r>
              <a:rPr lang="en-US" sz="2800" dirty="0"/>
              <a:t>receptacles</a:t>
            </a:r>
          </a:p>
          <a:p>
            <a:pPr marL="630238" lvl="1" indent="-357188">
              <a:buClr>
                <a:schemeClr val="accent2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sz="2800" dirty="0" smtClean="0"/>
              <a:t>Pans</a:t>
            </a:r>
            <a:endParaRPr lang="en-US" sz="2800" dirty="0"/>
          </a:p>
          <a:p>
            <a:pPr marL="630238" lvl="1" indent="-357188">
              <a:buClr>
                <a:schemeClr val="accent2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sz="2800" dirty="0" smtClean="0"/>
              <a:t>Brooms</a:t>
            </a:r>
            <a:r>
              <a:rPr lang="en-US" sz="2800" dirty="0"/>
              <a:t>, </a:t>
            </a:r>
            <a:r>
              <a:rPr lang="en-US" sz="2800" dirty="0" smtClean="0"/>
              <a:t>dusters </a:t>
            </a:r>
            <a:r>
              <a:rPr lang="en-US" sz="2800" dirty="0"/>
              <a:t>and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brushes</a:t>
            </a:r>
            <a:endParaRPr lang="en-US" sz="2800" dirty="0"/>
          </a:p>
          <a:p>
            <a:pPr marL="630238" lvl="1" indent="-357188">
              <a:buClr>
                <a:schemeClr val="accent2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sz="2800" dirty="0" smtClean="0"/>
              <a:t>Mops </a:t>
            </a:r>
            <a:r>
              <a:rPr lang="en-US" sz="2800" dirty="0"/>
              <a:t>and buckets</a:t>
            </a:r>
          </a:p>
          <a:p>
            <a:pPr marL="630238" lvl="2" indent="-357188">
              <a:buSzPct val="60000"/>
              <a:buFont typeface="Wingdings" panose="05000000000000000000" pitchFamily="2" charset="2"/>
              <a:buChar char="Ø"/>
            </a:pPr>
            <a:r>
              <a:rPr lang="en-US" sz="2800" dirty="0" smtClean="0"/>
              <a:t>Vacuum </a:t>
            </a:r>
            <a:r>
              <a:rPr lang="en-US" sz="2800" dirty="0"/>
              <a:t>cleaners,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polishers</a:t>
            </a:r>
            <a:r>
              <a:rPr lang="en-US" sz="2800" dirty="0"/>
              <a:t>, </a:t>
            </a:r>
            <a:r>
              <a:rPr lang="en-US" sz="2800" dirty="0" smtClean="0"/>
              <a:t>scrubbers</a:t>
            </a: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88699" y="270736"/>
            <a:ext cx="86106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1"/>
                </a:solidFill>
              </a:rPr>
              <a:t>Thorough cleaning procedures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562600" y="5985949"/>
            <a:ext cx="2971800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These cleaning tools are filthy and need replacing – Dawn H. Gouge, University of Arizona</a:t>
            </a:r>
            <a:endParaRPr lang="en-US" sz="18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2874818"/>
            <a:ext cx="3919728" cy="302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1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76400"/>
            <a:ext cx="8382000" cy="5029200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 startAt="5"/>
            </a:pPr>
            <a:r>
              <a:rPr lang="en-US" sz="3200" dirty="0" smtClean="0"/>
              <a:t>Explain </a:t>
            </a:r>
            <a:r>
              <a:rPr lang="en-US" sz="3200" dirty="0"/>
              <a:t>the importance of effective communication, </a:t>
            </a:r>
            <a:r>
              <a:rPr lang="en-US" sz="3200" dirty="0" smtClean="0"/>
              <a:t>education </a:t>
            </a:r>
            <a:r>
              <a:rPr lang="en-US" sz="3200" dirty="0"/>
              <a:t>and cooperation </a:t>
            </a:r>
            <a:r>
              <a:rPr lang="en-US" sz="3200" dirty="0" smtClean="0"/>
              <a:t>between</a:t>
            </a:r>
            <a:endParaRPr lang="en-US" sz="3200" dirty="0"/>
          </a:p>
          <a:p>
            <a:pPr marL="1143000" lvl="2" indent="-457200">
              <a:buFont typeface="+mj-lt"/>
              <a:buAutoNum type="alphaLcPeriod"/>
            </a:pPr>
            <a:r>
              <a:rPr lang="en-US" sz="3200" dirty="0" smtClean="0"/>
              <a:t>Food </a:t>
            </a:r>
            <a:r>
              <a:rPr lang="en-US" sz="3200" dirty="0"/>
              <a:t>service staff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3200" dirty="0"/>
              <a:t>Custodial staff </a:t>
            </a:r>
            <a:endParaRPr lang="en-US" sz="3200" dirty="0" smtClean="0"/>
          </a:p>
          <a:p>
            <a:pPr marL="1143000" lvl="2" indent="-457200">
              <a:buFont typeface="+mj-lt"/>
              <a:buAutoNum type="alphaLcPeriod"/>
            </a:pPr>
            <a:r>
              <a:rPr lang="en-US" sz="3200" dirty="0" smtClean="0"/>
              <a:t>Maintenance staff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3200" dirty="0" smtClean="0"/>
              <a:t>Facility managers</a:t>
            </a:r>
            <a:endParaRPr lang="en-US" sz="3200" dirty="0"/>
          </a:p>
          <a:p>
            <a:pPr marL="1143000" lvl="2" indent="-457200">
              <a:buFont typeface="+mj-lt"/>
              <a:buAutoNum type="alphaLcPeriod"/>
            </a:pPr>
            <a:r>
              <a:rPr lang="en-US" sz="3200" dirty="0" smtClean="0"/>
              <a:t>Administrators</a:t>
            </a:r>
            <a:endParaRPr lang="en-US" sz="3200" dirty="0"/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endParaRPr lang="en-US" sz="3200" dirty="0" smtClean="0">
              <a:latin typeface="Tw Cen MT" pitchFamily="34" charset="0"/>
              <a:ea typeface="Calibri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810000"/>
            <a:ext cx="3653614" cy="242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63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7" name="Content Placeholder 9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/>
              <a:t>Emptying 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Vacuum cleaners, floor scrubbers and other pieces </a:t>
            </a:r>
            <a:r>
              <a:rPr lang="en-US" sz="3200" dirty="0"/>
              <a:t>of equipment </a:t>
            </a:r>
            <a:r>
              <a:rPr lang="en-US" sz="3200" dirty="0" smtClean="0"/>
              <a:t>usually need </a:t>
            </a:r>
            <a:r>
              <a:rPr lang="en-US" sz="3200" dirty="0"/>
              <a:t>to be emptied </a:t>
            </a:r>
            <a:r>
              <a:rPr lang="en-US" sz="3200" dirty="0" smtClean="0"/>
              <a:t>before </a:t>
            </a:r>
            <a:r>
              <a:rPr lang="en-US" sz="3200" dirty="0"/>
              <a:t>they are </a:t>
            </a:r>
            <a:r>
              <a:rPr lang="en-US" sz="3200" dirty="0" smtClean="0"/>
              <a:t>stored </a:t>
            </a:r>
          </a:p>
          <a:p>
            <a:pPr marL="0" indent="0">
              <a:buNone/>
            </a:pPr>
            <a:r>
              <a:rPr lang="en-US" sz="3200" b="1" dirty="0" smtClean="0"/>
              <a:t>Wiping Down, Washing and Rinsing</a:t>
            </a:r>
            <a:endParaRPr lang="en-US" sz="3200" b="1" dirty="0"/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Washed </a:t>
            </a:r>
            <a:r>
              <a:rPr lang="en-US" sz="3200" dirty="0"/>
              <a:t>and rinsed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Cleaning Equipment Maintenance and Storage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317759"/>
            <a:ext cx="3653670" cy="243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30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7" name="Content Placeholder 9"/>
          <p:cNvSpPr>
            <a:spLocks noGrp="1"/>
          </p:cNvSpPr>
          <p:nvPr>
            <p:ph sz="quarter" idx="1"/>
          </p:nvPr>
        </p:nvSpPr>
        <p:spPr>
          <a:xfrm>
            <a:off x="612648" y="1524000"/>
            <a:ext cx="8153400" cy="4267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/>
              <a:t>Storage</a:t>
            </a:r>
            <a:endParaRPr lang="en-US" sz="2800" b="1" dirty="0"/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Store brooms, mops and other tools off-the-floor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Clean and dry mop heads may be stored in transparent plastic totes or on wire shelving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Avoid heaping mop heads </a:t>
            </a:r>
            <a:br>
              <a:rPr lang="en-US" sz="2800" dirty="0" smtClean="0"/>
            </a:br>
            <a:r>
              <a:rPr lang="en-US" sz="2800" dirty="0" smtClean="0"/>
              <a:t>on the floor or on solid </a:t>
            </a:r>
            <a:br>
              <a:rPr lang="en-US" sz="2800" dirty="0" smtClean="0"/>
            </a:br>
            <a:r>
              <a:rPr lang="en-US" sz="2800" dirty="0" smtClean="0"/>
              <a:t>shelving</a:t>
            </a:r>
            <a:endParaRPr lang="en-US" sz="2800" b="1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5791200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Store equipment off the floor and in a </a:t>
            </a:r>
            <a:br>
              <a:rPr lang="en-US" i="1" dirty="0"/>
            </a:br>
            <a:r>
              <a:rPr lang="en-US" i="1" dirty="0"/>
              <a:t>manner that will allow it to dry </a:t>
            </a:r>
            <a:r>
              <a:rPr lang="en-US" i="1" dirty="0" smtClean="0"/>
              <a:t>rapidly - </a:t>
            </a:r>
            <a:r>
              <a:rPr lang="en-US" i="1" dirty="0"/>
              <a:t>Dawn H. Gouge, University of </a:t>
            </a:r>
            <a:r>
              <a:rPr lang="en-US" i="1" dirty="0" smtClean="0"/>
              <a:t>Arizona </a:t>
            </a:r>
            <a:endParaRPr lang="en-US" i="1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Cleaning Equipment Maintenance and Storage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00" t="5000" r="8333"/>
          <a:stretch/>
        </p:blipFill>
        <p:spPr>
          <a:xfrm>
            <a:off x="4889835" y="3657601"/>
            <a:ext cx="394936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7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0600" y="5257800"/>
            <a:ext cx="3399152" cy="1524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horough cleaning procedures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Content Placeholder 9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7997952" cy="25908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Keep yourself clean and hygienic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If you physically remove a pest or article contacted by pests</a:t>
            </a:r>
          </a:p>
          <a:p>
            <a:pPr lvl="1">
              <a:buFont typeface="Wingdings" panose="05000000000000000000" pitchFamily="2" charset="2"/>
              <a:buChar char="¨"/>
            </a:pPr>
            <a:r>
              <a:rPr lang="en-US" dirty="0" smtClean="0"/>
              <a:t>Double bag it </a:t>
            </a:r>
          </a:p>
          <a:p>
            <a:pPr lvl="1">
              <a:buFont typeface="Wingdings" panose="05000000000000000000" pitchFamily="2" charset="2"/>
              <a:buChar char="¨"/>
            </a:pPr>
            <a:r>
              <a:rPr lang="en-US" dirty="0" smtClean="0"/>
              <a:t>Place in an outdoor garbage receptacle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Wash hands thoroughly </a:t>
            </a:r>
            <a:r>
              <a:rPr lang="en-US" sz="3200" b="1" dirty="0" smtClean="0"/>
              <a:t>after cleaning up, always</a:t>
            </a:r>
            <a:r>
              <a:rPr lang="en-US" sz="3200" dirty="0" smtClean="0"/>
              <a:t> </a:t>
            </a:r>
            <a:r>
              <a:rPr lang="en-US" sz="3200" b="1" dirty="0" smtClean="0"/>
              <a:t>before </a:t>
            </a:r>
            <a:r>
              <a:rPr lang="en-US" sz="3200" b="1" dirty="0"/>
              <a:t>handling </a:t>
            </a:r>
            <a:r>
              <a:rPr lang="en-US" sz="3200" b="1" dirty="0" smtClean="0"/>
              <a:t>food and as you transition from task </a:t>
            </a:r>
            <a:br>
              <a:rPr lang="en-US" sz="3200" b="1" dirty="0" smtClean="0"/>
            </a:br>
            <a:r>
              <a:rPr lang="en-US" sz="3200" b="1" dirty="0" smtClean="0"/>
              <a:t>to task</a:t>
            </a:r>
            <a:endParaRPr lang="en-US" sz="3200" b="1" dirty="0"/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7232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horough cleaning procedures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Content Placeholder 9"/>
          <p:cNvSpPr>
            <a:spLocks noGrp="1"/>
          </p:cNvSpPr>
          <p:nvPr>
            <p:ph sz="quarter" idx="1"/>
          </p:nvPr>
        </p:nvSpPr>
        <p:spPr>
          <a:xfrm>
            <a:off x="685800" y="1600200"/>
            <a:ext cx="7997952" cy="54864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2800" b="1" dirty="0" smtClean="0"/>
              <a:t>Wash hands in designated handwashing sinks</a:t>
            </a:r>
            <a:endParaRPr lang="en-US" sz="2800" b="1" dirty="0"/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Handwashing station  </a:t>
            </a:r>
          </a:p>
          <a:p>
            <a:pPr lvl="1">
              <a:buFont typeface="Wingdings" panose="05000000000000000000" pitchFamily="2" charset="2"/>
              <a:buChar char="¨"/>
            </a:pPr>
            <a:r>
              <a:rPr lang="en-US" sz="2400" dirty="0" smtClean="0"/>
              <a:t>Sink with hot water supply (at least 100</a:t>
            </a:r>
            <a:r>
              <a:rPr lang="en-US" sz="2400" baseline="30000" dirty="0" smtClean="0"/>
              <a:t>o</a:t>
            </a:r>
            <a:r>
              <a:rPr lang="en-US" sz="2400" dirty="0" smtClean="0"/>
              <a:t>F)</a:t>
            </a:r>
          </a:p>
          <a:p>
            <a:pPr lvl="1">
              <a:buFont typeface="Wingdings" panose="05000000000000000000" pitchFamily="2" charset="2"/>
              <a:buChar char="¨"/>
            </a:pPr>
            <a:r>
              <a:rPr lang="en-US" sz="2400" dirty="0" smtClean="0"/>
              <a:t>Handwashing soap</a:t>
            </a:r>
          </a:p>
          <a:p>
            <a:pPr lvl="1">
              <a:buFont typeface="Wingdings" panose="05000000000000000000" pitchFamily="2" charset="2"/>
              <a:buChar char="¨"/>
            </a:pPr>
            <a:r>
              <a:rPr lang="en-US" sz="2400" dirty="0" smtClean="0"/>
              <a:t>Single-use paper towels for hand drying</a:t>
            </a:r>
          </a:p>
          <a:p>
            <a:pPr lvl="1">
              <a:buFont typeface="Wingdings" panose="05000000000000000000" pitchFamily="2" charset="2"/>
              <a:buChar char="¨"/>
            </a:pPr>
            <a:r>
              <a:rPr lang="en-US" sz="2400" dirty="0" smtClean="0"/>
              <a:t>Trashcan for paper </a:t>
            </a:r>
            <a:br>
              <a:rPr lang="en-US" sz="2400" dirty="0" smtClean="0"/>
            </a:br>
            <a:r>
              <a:rPr lang="en-US" sz="2400" dirty="0" smtClean="0"/>
              <a:t>towels, disposable </a:t>
            </a:r>
            <a:br>
              <a:rPr lang="en-US" sz="2400" dirty="0" smtClean="0"/>
            </a:br>
            <a:r>
              <a:rPr lang="en-US" sz="2400" dirty="0" smtClean="0"/>
              <a:t>gloves, etc.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Nail brush, </a:t>
            </a:r>
            <a:br>
              <a:rPr lang="en-US" sz="2800" dirty="0" smtClean="0"/>
            </a:br>
            <a:r>
              <a:rPr lang="en-US" sz="2800" dirty="0" smtClean="0"/>
              <a:t>hand sanitizer, </a:t>
            </a:r>
            <a:br>
              <a:rPr lang="en-US" sz="2800" dirty="0" smtClean="0"/>
            </a:br>
            <a:r>
              <a:rPr lang="en-US" sz="2800" dirty="0" smtClean="0"/>
              <a:t>disposable gloves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17500"/>
          <a:stretch/>
        </p:blipFill>
        <p:spPr>
          <a:xfrm>
            <a:off x="4572000" y="4114800"/>
            <a:ext cx="42672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7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horough cleaning procedures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Content Placeholder 9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150352" cy="48006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Handwashing tips</a:t>
            </a:r>
          </a:p>
          <a:p>
            <a:pPr lvl="1">
              <a:buFont typeface="Wingdings" panose="05000000000000000000" pitchFamily="2" charset="2"/>
              <a:buChar char="¨"/>
            </a:pPr>
            <a:r>
              <a:rPr lang="en-US" sz="2800" dirty="0" smtClean="0"/>
              <a:t>Rinse hands and arms up to the elbows</a:t>
            </a:r>
          </a:p>
          <a:p>
            <a:pPr lvl="1">
              <a:buFont typeface="Wingdings" panose="05000000000000000000" pitchFamily="2" charset="2"/>
              <a:buChar char="¨"/>
            </a:pPr>
            <a:r>
              <a:rPr lang="en-US" sz="2800" dirty="0" smtClean="0"/>
              <a:t>Apply soap and </a:t>
            </a:r>
            <a:r>
              <a:rPr lang="en-US" sz="2800" dirty="0"/>
              <a:t>lather for at least 15 seconds </a:t>
            </a:r>
            <a:r>
              <a:rPr lang="en-US" sz="2800" dirty="0" smtClean="0"/>
              <a:t>– clean hands, arms, paying carful attention to finger nails</a:t>
            </a:r>
          </a:p>
          <a:p>
            <a:pPr lvl="1">
              <a:buFont typeface="Wingdings" panose="05000000000000000000" pitchFamily="2" charset="2"/>
              <a:buChar char="¨"/>
            </a:pPr>
            <a:r>
              <a:rPr lang="en-US" sz="2800" dirty="0" smtClean="0"/>
              <a:t>Dry with paper towel</a:t>
            </a:r>
          </a:p>
          <a:p>
            <a:pPr lvl="1">
              <a:buFont typeface="Wingdings" panose="05000000000000000000" pitchFamily="2" charset="2"/>
              <a:buChar char="¨"/>
            </a:pPr>
            <a:r>
              <a:rPr lang="en-US" sz="2800" dirty="0" smtClean="0"/>
              <a:t>Apply hand sanitizer </a:t>
            </a:r>
            <a:br>
              <a:rPr lang="en-US" sz="2800" dirty="0" smtClean="0"/>
            </a:br>
            <a:r>
              <a:rPr lang="en-US" sz="2800" dirty="0" smtClean="0"/>
              <a:t>to completely dry hands</a:t>
            </a:r>
          </a:p>
          <a:p>
            <a:pPr lvl="1">
              <a:buFont typeface="Wingdings" panose="05000000000000000000" pitchFamily="2" charset="2"/>
              <a:buChar char="¨"/>
            </a:pPr>
            <a:r>
              <a:rPr lang="en-US" sz="2800" dirty="0" smtClean="0"/>
              <a:t>Put gloves on completely </a:t>
            </a:r>
            <a:br>
              <a:rPr lang="en-US" sz="2800" dirty="0" smtClean="0"/>
            </a:br>
            <a:r>
              <a:rPr lang="en-US" sz="2800" dirty="0" smtClean="0"/>
              <a:t>dry </a:t>
            </a:r>
            <a:r>
              <a:rPr lang="en-US" sz="2800" dirty="0"/>
              <a:t>hands</a:t>
            </a:r>
          </a:p>
          <a:p>
            <a:pPr lvl="1">
              <a:buFont typeface="Wingdings" panose="05000000000000000000" pitchFamily="2" charset="2"/>
              <a:buChar char="¨"/>
            </a:pPr>
            <a:endParaRPr lang="en-US" sz="2800" dirty="0" smtClean="0"/>
          </a:p>
          <a:p>
            <a:pPr lvl="1">
              <a:buFont typeface="Wingdings" panose="05000000000000000000" pitchFamily="2" charset="2"/>
              <a:buChar char="¨"/>
            </a:pPr>
            <a:endParaRPr lang="en-US" dirty="0" smtClean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161099"/>
            <a:ext cx="381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4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1600" dirty="0" smtClean="0">
                <a:solidFill>
                  <a:schemeClr val="bg1"/>
                </a:solidFill>
              </a:rPr>
              <a:t>2.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563357" y="1676400"/>
            <a:ext cx="8251982" cy="51054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2700" dirty="0" smtClean="0"/>
              <a:t>Learn more about IPM from experts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700" dirty="0" smtClean="0"/>
              <a:t>Ask questions, read </a:t>
            </a:r>
            <a:r>
              <a:rPr lang="en-US" sz="2700" dirty="0"/>
              <a:t>IPM </a:t>
            </a:r>
            <a:r>
              <a:rPr lang="en-US" sz="2700" dirty="0" smtClean="0"/>
              <a:t>newsletters </a:t>
            </a:r>
            <a:r>
              <a:rPr lang="en-US" sz="2700" dirty="0"/>
              <a:t>and participate in</a:t>
            </a:r>
            <a:br>
              <a:rPr lang="en-US" sz="2700" dirty="0"/>
            </a:br>
            <a:r>
              <a:rPr lang="en-US" sz="2700" dirty="0"/>
              <a:t>environmental health </a:t>
            </a:r>
            <a:r>
              <a:rPr lang="en-US" sz="2700" dirty="0" smtClean="0"/>
              <a:t>committee meetings</a:t>
            </a:r>
            <a:endParaRPr lang="en-US" sz="2700" dirty="0"/>
          </a:p>
          <a:p>
            <a:pPr>
              <a:buFont typeface="Wingdings" panose="05000000000000000000" pitchFamily="2" charset="2"/>
              <a:buChar char="¨"/>
            </a:pPr>
            <a:r>
              <a:rPr lang="en-US" sz="2700" dirty="0" smtClean="0"/>
              <a:t>Discuss IPM with colleagues, principals and parents of students</a:t>
            </a:r>
            <a:endParaRPr lang="en-US" sz="2700" dirty="0"/>
          </a:p>
          <a:p>
            <a:pPr>
              <a:buFont typeface="Wingdings" panose="05000000000000000000" pitchFamily="2" charset="2"/>
              <a:buChar char="¨"/>
            </a:pPr>
            <a:r>
              <a:rPr lang="en-US" sz="2700" dirty="0" smtClean="0"/>
              <a:t>Group support 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700" dirty="0" smtClean="0"/>
              <a:t>Demonstrate your </a:t>
            </a:r>
            <a:br>
              <a:rPr lang="en-US" sz="2700" dirty="0" smtClean="0"/>
            </a:br>
            <a:r>
              <a:rPr lang="en-US" sz="2700" dirty="0" smtClean="0"/>
              <a:t>success </a:t>
            </a:r>
            <a:r>
              <a:rPr lang="en-US" sz="2700" dirty="0"/>
              <a:t>with </a:t>
            </a:r>
            <a:r>
              <a:rPr lang="en-US" sz="2700" dirty="0" smtClean="0"/>
              <a:t>IPM</a:t>
            </a:r>
            <a:endParaRPr lang="en-US" sz="2700" dirty="0"/>
          </a:p>
          <a:p>
            <a:pPr marL="0" indent="0">
              <a:buNone/>
            </a:pPr>
            <a:endParaRPr lang="en-US" sz="2700" dirty="0" smtClean="0"/>
          </a:p>
          <a:p>
            <a:pPr>
              <a:buNone/>
            </a:pPr>
            <a:endParaRPr lang="en-US" sz="2700" dirty="0" smtClean="0"/>
          </a:p>
          <a:p>
            <a:pPr marL="0" indent="0">
              <a:buNone/>
            </a:pPr>
            <a:endParaRPr lang="en-US" sz="2700" dirty="0" smtClean="0"/>
          </a:p>
          <a:p>
            <a:pPr marL="514350" indent="-514350">
              <a:buFont typeface="+mj-lt"/>
              <a:buAutoNum type="arabicPeriod"/>
            </a:pPr>
            <a:endParaRPr lang="en-US" sz="27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15240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Effective Communication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638952"/>
            <a:ext cx="4438650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73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Food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Service Staff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153400" cy="4495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Dedicated food service staff automatically implement IPM as they go about their daily duties! 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You are </a:t>
            </a:r>
            <a:br>
              <a:rPr lang="en-US" sz="3200" dirty="0" smtClean="0"/>
            </a:br>
            <a:r>
              <a:rPr lang="en-US" sz="3200" dirty="0" smtClean="0"/>
              <a:t>already an </a:t>
            </a:r>
            <a:br>
              <a:rPr lang="en-US" sz="3200" dirty="0" smtClean="0"/>
            </a:br>
            <a:r>
              <a:rPr lang="en-US" sz="3200" dirty="0" smtClean="0"/>
              <a:t>expert</a:t>
            </a:r>
          </a:p>
          <a:p>
            <a:endParaRPr lang="en-US" sz="3200" dirty="0" smtClean="0"/>
          </a:p>
          <a:p>
            <a:endParaRPr lang="en-US" sz="3200" dirty="0" smtClean="0"/>
          </a:p>
        </p:txBody>
      </p:sp>
      <p:pic>
        <p:nvPicPr>
          <p:cNvPr id="9" name="Picture 4" descr="https://c2.staticflickr.com/6/5310/5665181391_37a4b41d91_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3" y="2819400"/>
            <a:ext cx="5524497" cy="368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304799" y="5562600"/>
            <a:ext cx="2705104" cy="6858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Clean serving area at a Middle School, Washington DC 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- DC Central Kitchen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212642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Check In!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3400" y="1607403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4"/>
              </a:buClr>
              <a:buSzPct val="60000"/>
            </a:pPr>
            <a:r>
              <a:rPr lang="en-US" sz="2800" dirty="0" smtClean="0"/>
              <a:t>In this lesson you learned:</a:t>
            </a:r>
          </a:p>
          <a:p>
            <a:endParaRPr lang="en-US" sz="2000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563880" y="2209800"/>
            <a:ext cx="8427720" cy="4724400"/>
          </a:xfrm>
        </p:spPr>
        <p:txBody>
          <a:bodyPr>
            <a:noAutofit/>
          </a:bodyPr>
          <a:lstStyle/>
          <a:p>
            <a:pPr lvl="0">
              <a:buFont typeface="Wingdings" panose="05000000000000000000" pitchFamily="2" charset="2"/>
              <a:buChar char="¨"/>
            </a:pPr>
            <a:r>
              <a:rPr lang="en-US" sz="2400" dirty="0" smtClean="0"/>
              <a:t>Key elements of sanitation and </a:t>
            </a:r>
            <a:br>
              <a:rPr lang="en-US" sz="2400" dirty="0" smtClean="0"/>
            </a:br>
            <a:r>
              <a:rPr lang="en-US" sz="2400" dirty="0" smtClean="0"/>
              <a:t>exclusion, including</a:t>
            </a:r>
            <a:r>
              <a:rPr lang="en-US" sz="2400" dirty="0"/>
              <a:t> </a:t>
            </a:r>
            <a:r>
              <a:rPr lang="en-US" sz="2400" dirty="0" smtClean="0"/>
              <a:t>strategies, tactics and tools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400" dirty="0" smtClean="0"/>
              <a:t>Key elements of inspection and monitoring, including what and where to look, tools and frequency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400" dirty="0" smtClean="0"/>
              <a:t>Proper </a:t>
            </a:r>
            <a:r>
              <a:rPr lang="en-US" sz="2400" dirty="0"/>
              <a:t>and thorough cleaning procedures </a:t>
            </a:r>
            <a:r>
              <a:rPr lang="en-US" sz="2400" dirty="0" smtClean="0"/>
              <a:t>for specific areas including drains, floors, corners, and hard-to-reach areas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400" dirty="0" smtClean="0"/>
              <a:t>Importance </a:t>
            </a:r>
            <a:r>
              <a:rPr lang="en-US" sz="2400" dirty="0"/>
              <a:t>of effective </a:t>
            </a:r>
            <a:r>
              <a:rPr lang="en-US" sz="2400" dirty="0" smtClean="0"/>
              <a:t>communication and </a:t>
            </a:r>
            <a:r>
              <a:rPr lang="en-US" sz="2400" dirty="0"/>
              <a:t>cooperation </a:t>
            </a:r>
            <a:r>
              <a:rPr lang="en-US" sz="2400" dirty="0" smtClean="0"/>
              <a:t>between food service staff and other school personnel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2400" b="1" dirty="0" smtClean="0"/>
              <a:t>Congratulations</a:t>
            </a:r>
            <a:r>
              <a:rPr lang="en-US" sz="2400" b="1" dirty="0"/>
              <a:t>,</a:t>
            </a:r>
            <a:r>
              <a:rPr lang="en-US" sz="2400" dirty="0"/>
              <a:t> you have completed the </a:t>
            </a:r>
            <a:r>
              <a:rPr lang="en-US" sz="2400" b="1" dirty="0"/>
              <a:t>School IPM for Food Service Staff </a:t>
            </a:r>
            <a:r>
              <a:rPr lang="en-US" sz="2400" b="1" dirty="0" smtClean="0"/>
              <a:t>Module!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n-US" sz="2400" dirty="0" smtClean="0"/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endParaRPr lang="en-US" sz="2400" dirty="0" smtClean="0">
              <a:latin typeface="Tw Cen MT" pitchFamily="34" charset="0"/>
              <a:ea typeface="Calibri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51460"/>
            <a:ext cx="3429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Resources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1000" y="1609665"/>
            <a:ext cx="85344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Food Service Checklist. IPM Institute of North America. </a:t>
            </a:r>
            <a:r>
              <a:rPr lang="en-US" sz="2000" dirty="0" smtClean="0">
                <a:solidFill>
                  <a:srgbClr val="0000FF"/>
                </a:solidFill>
              </a:rPr>
              <a:t>http</a:t>
            </a:r>
            <a:r>
              <a:rPr lang="en-US" sz="2000" dirty="0">
                <a:solidFill>
                  <a:srgbClr val="0000FF"/>
                </a:solidFill>
              </a:rPr>
              <a:t>://</a:t>
            </a:r>
            <a:r>
              <a:rPr lang="en-US" sz="2000" dirty="0" smtClean="0">
                <a:solidFill>
                  <a:srgbClr val="0000FF"/>
                </a:solidFill>
              </a:rPr>
              <a:t>www.ipminstitute.org/school_ipm_2015/foodservicechecklist.doc   </a:t>
            </a:r>
            <a:endParaRPr lang="en-US" sz="2000" dirty="0">
              <a:solidFill>
                <a:srgbClr val="0000FF"/>
              </a:solidFill>
            </a:endParaRP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Food Service IPM.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Texas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Cooperative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Extension, Southwest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Technical Resource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Center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http</a:t>
            </a:r>
            <a:r>
              <a:rPr lang="en-US" sz="2000" dirty="0">
                <a:solidFill>
                  <a:srgbClr val="0000FF"/>
                </a:solidFill>
              </a:rPr>
              <a:t>://</a:t>
            </a:r>
            <a:r>
              <a:rPr lang="en-US" sz="2000" dirty="0" smtClean="0">
                <a:solidFill>
                  <a:srgbClr val="0000FF"/>
                </a:solidFill>
              </a:rPr>
              <a:t>schoolipm.tamu.edu/files/2010/11/Food_Service_IPMSmall.pdf</a:t>
            </a: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Get Tough on Pests in Food Service Areas. NC State University Cooperative Extension. </a:t>
            </a:r>
            <a:r>
              <a:rPr lang="en-US" sz="2000" dirty="0">
                <a:solidFill>
                  <a:srgbClr val="0000FF"/>
                </a:solidFill>
              </a:rPr>
              <a:t>http://</a:t>
            </a:r>
            <a:r>
              <a:rPr lang="en-US" sz="2000" dirty="0" smtClean="0">
                <a:solidFill>
                  <a:srgbClr val="0000FF"/>
                </a:solidFill>
              </a:rPr>
              <a:t>schoolipm.ncsu.edu/documents/IPMforFoodserviceemployees.pdf </a:t>
            </a: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School IPM for Kitchen Staff. IPM Institute of North America. </a:t>
            </a:r>
            <a:r>
              <a:rPr lang="en-US" sz="2000" dirty="0" smtClean="0">
                <a:solidFill>
                  <a:srgbClr val="0000FF"/>
                </a:solidFill>
              </a:rPr>
              <a:t>http</a:t>
            </a:r>
            <a:r>
              <a:rPr lang="en-US" sz="2000" dirty="0">
                <a:solidFill>
                  <a:srgbClr val="0000FF"/>
                </a:solidFill>
              </a:rPr>
              <a:t>://</a:t>
            </a:r>
            <a:r>
              <a:rPr lang="en-US" sz="2000" dirty="0" smtClean="0">
                <a:solidFill>
                  <a:srgbClr val="0000FF"/>
                </a:solidFill>
              </a:rPr>
              <a:t>www.ipminstitute.org/School_IPM_Toolbox/School_IPM_for_kitchen_high_res_Aug_07.ppt </a:t>
            </a: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Safer Pest Control Project: IPM in Action </a:t>
            </a:r>
            <a:r>
              <a:rPr lang="en-US" sz="2000" dirty="0" smtClean="0">
                <a:solidFill>
                  <a:srgbClr val="0000FF"/>
                </a:solidFill>
              </a:rPr>
              <a:t>http</a:t>
            </a:r>
            <a:r>
              <a:rPr lang="en-US" sz="2000" dirty="0">
                <a:solidFill>
                  <a:srgbClr val="0000FF"/>
                </a:solidFill>
              </a:rPr>
              <a:t>://</a:t>
            </a:r>
            <a:r>
              <a:rPr lang="en-US" sz="2000" dirty="0" smtClean="0">
                <a:solidFill>
                  <a:srgbClr val="0000FF"/>
                </a:solidFill>
              </a:rPr>
              <a:t>www.spcpweb.org/factsheets/IPM_Picture_Tour_w_cover.pdf </a:t>
            </a: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Management of Ants in Childcare Settings. EPA. </a:t>
            </a:r>
            <a:r>
              <a:rPr lang="en-US" sz="2000" dirty="0">
                <a:solidFill>
                  <a:srgbClr val="0000FF"/>
                </a:solidFill>
              </a:rPr>
              <a:t>http://www2.epa.gov/sites/production/files/documents/Module09.pdf </a:t>
            </a: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Managing Mice and Rats In and Around Childcare. EPA. </a:t>
            </a:r>
            <a:r>
              <a:rPr lang="en-US" sz="2000" dirty="0">
                <a:solidFill>
                  <a:srgbClr val="0000FF"/>
                </a:solidFill>
              </a:rPr>
              <a:t>http://www2.epa.gov/sites/production/files/documents/Module05.pdf </a:t>
            </a:r>
          </a:p>
          <a:p>
            <a:pPr marL="342900" indent="-342900">
              <a:buClr>
                <a:schemeClr val="accent2"/>
              </a:buClr>
              <a:buSzPct val="70000"/>
              <a:buFont typeface="Wingdings" pitchFamily="2" charset="2"/>
              <a:buChar char="q"/>
            </a:pPr>
            <a:endParaRPr lang="en-US" sz="20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28600"/>
            <a:ext cx="2286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8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614362" y="1657535"/>
            <a:ext cx="8305800" cy="463073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3200" dirty="0"/>
              <a:t>In the previous lesson, you </a:t>
            </a:r>
            <a:r>
              <a:rPr lang="en-US" sz="3200" dirty="0" smtClean="0"/>
              <a:t>learned how to identify common pests in kitchens and pantries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In this lesson, you will learn how to keep pests under control using a combination of techniques that you already </a:t>
            </a:r>
            <a:br>
              <a:rPr lang="en-US" sz="3200" dirty="0" smtClean="0"/>
            </a:br>
            <a:r>
              <a:rPr lang="en-US" sz="3200" dirty="0" smtClean="0"/>
              <a:t>use in your daily </a:t>
            </a:r>
            <a:br>
              <a:rPr lang="en-US" sz="3200" dirty="0" smtClean="0"/>
            </a:br>
            <a:r>
              <a:rPr lang="en-US" sz="3200" dirty="0" smtClean="0"/>
              <a:t>work!</a:t>
            </a:r>
          </a:p>
          <a:p>
            <a:pPr marL="365760" lvl="1" indent="0">
              <a:buClr>
                <a:schemeClr val="accent2"/>
              </a:buClr>
              <a:buSzPct val="60000"/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Food Service Staff and IPM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50"/>
          <a:stretch/>
        </p:blipFill>
        <p:spPr>
          <a:xfrm>
            <a:off x="4343400" y="3904284"/>
            <a:ext cx="4471987" cy="2725116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764381" y="5751326"/>
            <a:ext cx="3429000" cy="5369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Cleaned, dried dishes ready for the next mealtime – Shujuan Li, University of Arizona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388392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48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ctr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Do What You Already Do, Just Think About Pests!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65125" y="1599837"/>
            <a:ext cx="8534400" cy="143068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6"/>
              </a:buClr>
              <a:buNone/>
              <a:defRPr/>
            </a:pPr>
            <a:r>
              <a:rPr lang="en-US" sz="3600" dirty="0" smtClean="0"/>
              <a:t>Food service staff influence school staff and students on how to avoid pest-conducive conditions</a:t>
            </a:r>
          </a:p>
        </p:txBody>
      </p:sp>
      <p:pic>
        <p:nvPicPr>
          <p:cNvPr id="7172" name="Picture 4" descr="File:First Week of School Food at Kelly Miller Middle School - Cut Fruits in Container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120" y="3334954"/>
            <a:ext cx="4040080" cy="269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022725" y="6005326"/>
            <a:ext cx="4876800" cy="649909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Food service professionals show clean handling of cut fruit using gloves and covered containers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- DC Central Kitchen</a:t>
            </a:r>
            <a:endParaRPr lang="en-US" sz="1800" i="1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838200" y="6126171"/>
            <a:ext cx="2971800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Prepared food is kept covered till serving time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7500" r="19167" b="7500"/>
          <a:stretch/>
        </p:blipFill>
        <p:spPr>
          <a:xfrm>
            <a:off x="930577" y="3334954"/>
            <a:ext cx="2879423" cy="257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09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537411" y="2305937"/>
            <a:ext cx="4644189" cy="341342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dirty="0" smtClean="0"/>
              <a:t>What to look for: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Pests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Signs of pests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Pest conducive conditions - pest opportunities inviting pests for food, water, and harborage</a:t>
            </a:r>
          </a:p>
          <a:p>
            <a:pPr marL="0" indent="0">
              <a:buNone/>
            </a:pPr>
            <a:endParaRPr lang="en-US" sz="3200" dirty="0" smtClean="0"/>
          </a:p>
        </p:txBody>
      </p:sp>
      <p:sp>
        <p:nvSpPr>
          <p:cNvPr id="11" name="Title 7"/>
          <p:cNvSpPr txBox="1">
            <a:spLocks/>
          </p:cNvSpPr>
          <p:nvPr/>
        </p:nvSpPr>
        <p:spPr>
          <a:xfrm>
            <a:off x="685800" y="4572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8" t="22767" b="38370"/>
          <a:stretch/>
        </p:blipFill>
        <p:spPr bwMode="auto">
          <a:xfrm>
            <a:off x="4191000" y="2238703"/>
            <a:ext cx="4343400" cy="1398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257800" y="3637526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Mouse poop on a spoon</a:t>
            </a:r>
            <a:endParaRPr lang="en-US" i="1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33400" y="1589008"/>
            <a:ext cx="8153400" cy="5445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/>
              <a:buNone/>
            </a:pPr>
            <a:r>
              <a:rPr lang="en-US" sz="3200" b="1" dirty="0" smtClean="0"/>
              <a:t>Inspection and monitoring</a:t>
            </a:r>
            <a:endParaRPr lang="en-US" sz="3200" dirty="0" smtClean="0"/>
          </a:p>
          <a:p>
            <a:endParaRPr lang="en-US" sz="2800" dirty="0" smtClean="0"/>
          </a:p>
        </p:txBody>
      </p:sp>
      <p:pic>
        <p:nvPicPr>
          <p:cNvPr id="15" name="Picture 14" descr="IMG_1525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5890933" y="4108295"/>
            <a:ext cx="2491067" cy="219800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5181600" y="6336268"/>
            <a:ext cx="3616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Cockroaches feeding on crumbs</a:t>
            </a:r>
            <a:endParaRPr lang="en-US" i="1" dirty="0"/>
          </a:p>
        </p:txBody>
      </p:sp>
      <p:sp>
        <p:nvSpPr>
          <p:cNvPr id="2" name="Rectangle 1"/>
          <p:cNvSpPr/>
          <p:nvPr/>
        </p:nvSpPr>
        <p:spPr>
          <a:xfrm rot="16200000">
            <a:off x="6951043" y="3990911"/>
            <a:ext cx="3688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Dawn H. Gouge, University of Arizona</a:t>
            </a:r>
          </a:p>
        </p:txBody>
      </p:sp>
    </p:spTree>
    <p:extLst>
      <p:ext uri="{BB962C8B-B14F-4D97-AF65-F5344CB8AC3E}">
        <p14:creationId xmlns:p14="http://schemas.microsoft.com/office/powerpoint/2010/main" val="352540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571500" y="1611922"/>
            <a:ext cx="8153400" cy="448407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dirty="0" smtClean="0"/>
              <a:t>Where to look: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Dark shadowy corners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Hard to reach areas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Undisturbed places/ under </a:t>
            </a:r>
            <a:br>
              <a:rPr lang="en-US" sz="3200" dirty="0" smtClean="0"/>
            </a:br>
            <a:r>
              <a:rPr lang="en-US" sz="3200" dirty="0" smtClean="0"/>
              <a:t>and behind stationary items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Warm and/or wet places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Food storage and/or preparation areas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Waste collection containers and areas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Dropped ceilings</a:t>
            </a:r>
          </a:p>
          <a:p>
            <a:pPr marL="0" indent="0">
              <a:buNone/>
            </a:pPr>
            <a:endParaRPr lang="en-US" sz="3200" dirty="0" smtClean="0"/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</p:txBody>
      </p:sp>
      <p:sp>
        <p:nvSpPr>
          <p:cNvPr id="6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62756" y="3752304"/>
            <a:ext cx="3005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Tiles in drop ceiling indicating roof or plumbing </a:t>
            </a:r>
            <a:r>
              <a:rPr lang="en-US" i="1" dirty="0"/>
              <a:t>leak </a:t>
            </a:r>
            <a:r>
              <a:rPr lang="en-US" i="1" dirty="0" smtClean="0"/>
              <a:t>- Dawn </a:t>
            </a:r>
            <a:r>
              <a:rPr lang="en-US" i="1" dirty="0"/>
              <a:t>H. Gouge, University of Arizona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75516" y="1676400"/>
            <a:ext cx="2882840" cy="215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9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524000"/>
            <a:ext cx="8153400" cy="5105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dirty="0" smtClean="0"/>
              <a:t>Where to look: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 smtClean="0"/>
              <a:t>Warm </a:t>
            </a:r>
            <a:r>
              <a:rPr lang="en-US" sz="3200" dirty="0"/>
              <a:t>walls with </a:t>
            </a:r>
            <a:r>
              <a:rPr lang="en-US" sz="3200" dirty="0" smtClean="0"/>
              <a:t>penetrations</a:t>
            </a:r>
            <a:endParaRPr lang="en-US" sz="3200" dirty="0"/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/>
              <a:t>Compressor motor voids </a:t>
            </a:r>
            <a:r>
              <a:rPr lang="en-US" sz="3200" dirty="0" smtClean="0"/>
              <a:t>in equipment</a:t>
            </a:r>
            <a:endParaRPr lang="en-US" sz="3200" dirty="0"/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 smtClean="0"/>
              <a:t>Unsealed floors and </a:t>
            </a:r>
            <a:br>
              <a:rPr lang="en-US" sz="3200" dirty="0" smtClean="0"/>
            </a:br>
            <a:r>
              <a:rPr lang="en-US" sz="3200" dirty="0" smtClean="0"/>
              <a:t>floor to wall junctures</a:t>
            </a:r>
            <a:endParaRPr lang="en-US" sz="3200" dirty="0"/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/>
              <a:t>Undisturbed </a:t>
            </a:r>
            <a:r>
              <a:rPr lang="en-US" sz="3200" dirty="0" smtClean="0"/>
              <a:t>containers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 smtClean="0"/>
              <a:t>Cardboard boxes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 smtClean="0"/>
              <a:t>Clutter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 smtClean="0"/>
              <a:t>Under fixed equipment</a:t>
            </a:r>
          </a:p>
          <a:p>
            <a:pPr marL="514350" indent="-514350">
              <a:buFont typeface="+mj-lt"/>
              <a:buAutoNum type="arabicPeriod" startAt="8"/>
            </a:pPr>
            <a:endParaRPr lang="en-US" sz="3200" dirty="0" smtClean="0"/>
          </a:p>
          <a:p>
            <a:pPr marL="514350" indent="-514350">
              <a:buFont typeface="+mj-lt"/>
              <a:buAutoNum type="arabicPeriod" startAt="8"/>
            </a:pPr>
            <a:endParaRPr lang="en-US" sz="3200" dirty="0"/>
          </a:p>
        </p:txBody>
      </p:sp>
      <p:sp>
        <p:nvSpPr>
          <p:cNvPr id="7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000" y="5791200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Dead rat found under fixed kitchen equipment – Dawn H. Gouge, University of Arizona </a:t>
            </a:r>
            <a:endParaRPr lang="en-US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276601"/>
            <a:ext cx="33528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7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5"/>
  <p:tag name="TPFULLVERSION" val="5.1.0.2296"/>
  <p:tag name="PPTVERSION" val="14"/>
  <p:tag name="TPOS" val="2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35658</TotalTime>
  <Words>1955</Words>
  <Application>Microsoft Office PowerPoint</Application>
  <PresentationFormat>On-screen Show (4:3)</PresentationFormat>
  <Paragraphs>413</Paragraphs>
  <Slides>48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Calibri</vt:lpstr>
      <vt:lpstr>Times New Roman</vt:lpstr>
      <vt:lpstr>Tw Cen MT</vt:lpstr>
      <vt:lpstr>Wingdings</vt:lpstr>
      <vt:lpstr>Wingdings 2</vt:lpstr>
      <vt:lpstr>Median</vt:lpstr>
      <vt:lpstr>IPM FOR food service staff</vt:lpstr>
      <vt:lpstr>Learning Objectives</vt:lpstr>
      <vt:lpstr>Learning Objectives</vt:lpstr>
      <vt:lpstr>Learning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</vt:lpstr>
      <vt:lpstr>1. </vt:lpstr>
      <vt:lpstr>PowerPoint Presentation</vt:lpstr>
      <vt:lpstr>PowerPoint Presentation</vt:lpstr>
      <vt:lpstr>PowerPoint Presentation</vt:lpstr>
      <vt:lpstr>1. </vt:lpstr>
      <vt:lpstr>PowerPoint Presentation</vt:lpstr>
      <vt:lpstr>1. </vt:lpstr>
      <vt:lpstr>PowerPoint Presentation</vt:lpstr>
      <vt:lpstr>PowerPoint Presentation</vt:lpstr>
      <vt:lpstr>PowerPoint Presentation</vt:lpstr>
      <vt:lpstr>Pest exclusion involves denying entryway to pests</vt:lpstr>
      <vt:lpstr>PowerPoint Presentation</vt:lpstr>
      <vt:lpstr>PowerPoint Presentation</vt:lpstr>
      <vt:lpstr>PowerPoint Presentation</vt:lpstr>
      <vt:lpstr>PowerPoint Presentation</vt:lpstr>
      <vt:lpstr>Thorough Cleaning Procedures  </vt:lpstr>
      <vt:lpstr>Thorough Cleaning Procedures  </vt:lpstr>
      <vt:lpstr>Thorough Cleaning Procedures  </vt:lpstr>
      <vt:lpstr>Thorough Cleaning Procedures  </vt:lpstr>
      <vt:lpstr>Thorough Cleaning Procedures  </vt:lpstr>
      <vt:lpstr>Thorough Cleaning Procedures  </vt:lpstr>
      <vt:lpstr>Thorough cleaning procedures  </vt:lpstr>
      <vt:lpstr>PowerPoint Presentation</vt:lpstr>
      <vt:lpstr>Cleaning Equipment Maintenance and Storage</vt:lpstr>
      <vt:lpstr>Cleaning Equipment Maintenance and Storage</vt:lpstr>
      <vt:lpstr>Thorough cleaning procedures  </vt:lpstr>
      <vt:lpstr>Thorough cleaning procedures  </vt:lpstr>
      <vt:lpstr>Thorough cleaning procedures  </vt:lpstr>
      <vt:lpstr>2.  </vt:lpstr>
      <vt:lpstr>PowerPoint Presentation</vt:lpstr>
      <vt:lpstr>Check In!</vt:lpstr>
      <vt:lpstr>Resources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Employee</dc:creator>
  <cp:lastModifiedBy>Anon</cp:lastModifiedBy>
  <cp:revision>1009</cp:revision>
  <cp:lastPrinted>2014-01-15T16:13:01Z</cp:lastPrinted>
  <dcterms:created xsi:type="dcterms:W3CDTF">2013-08-21T12:48:22Z</dcterms:created>
  <dcterms:modified xsi:type="dcterms:W3CDTF">2016-11-07T16:28:21Z</dcterms:modified>
</cp:coreProperties>
</file>