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78" r:id="rId2"/>
    <p:sldId id="257" r:id="rId3"/>
    <p:sldId id="259" r:id="rId4"/>
    <p:sldId id="260" r:id="rId5"/>
    <p:sldId id="286" r:id="rId6"/>
    <p:sldId id="287" r:id="rId7"/>
    <p:sldId id="299" r:id="rId8"/>
    <p:sldId id="300" r:id="rId9"/>
    <p:sldId id="311" r:id="rId10"/>
    <p:sldId id="301" r:id="rId11"/>
    <p:sldId id="302" r:id="rId12"/>
    <p:sldId id="303" r:id="rId13"/>
    <p:sldId id="304" r:id="rId14"/>
    <p:sldId id="305" r:id="rId15"/>
    <p:sldId id="306" r:id="rId16"/>
    <p:sldId id="307" r:id="rId17"/>
    <p:sldId id="308" r:id="rId18"/>
    <p:sldId id="309" r:id="rId19"/>
    <p:sldId id="310" r:id="rId20"/>
    <p:sldId id="279" r:id="rId21"/>
    <p:sldId id="293" r:id="rId22"/>
    <p:sldId id="282" r:id="rId23"/>
    <p:sldId id="294" r:id="rId24"/>
    <p:sldId id="283" r:id="rId25"/>
    <p:sldId id="295" r:id="rId26"/>
    <p:sldId id="284" r:id="rId27"/>
    <p:sldId id="296" r:id="rId28"/>
    <p:sldId id="285" r:id="rId29"/>
    <p:sldId id="263" r:id="rId30"/>
    <p:sldId id="288" r:id="rId31"/>
    <p:sldId id="264" r:id="rId32"/>
    <p:sldId id="265" r:id="rId33"/>
    <p:sldId id="297" r:id="rId34"/>
    <p:sldId id="270" r:id="rId35"/>
    <p:sldId id="271" r:id="rId36"/>
    <p:sldId id="272" r:id="rId37"/>
    <p:sldId id="280" r:id="rId38"/>
    <p:sldId id="28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win8"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34" y="3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E4960-09CB-4728-B70F-F12DF113936A}" type="datetimeFigureOut">
              <a:rPr lang="en-US" smtClean="0"/>
              <a:pPr/>
              <a:t>10/29/2016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E49F43-7AB9-4E79-B86F-C48333524E0D}" type="slidenum">
              <a:rPr lang="en-US" smtClean="0"/>
              <a:pPr/>
              <a:t>‹#›</a:t>
            </a:fld>
            <a:endParaRPr lang="en-US"/>
          </a:p>
        </p:txBody>
      </p:sp>
    </p:spTree>
    <p:extLst>
      <p:ext uri="{BB962C8B-B14F-4D97-AF65-F5344CB8AC3E}">
        <p14:creationId xmlns:p14="http://schemas.microsoft.com/office/powerpoint/2010/main" val="26934995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94440-D642-4F03-8D19-721968EFC0D1}" type="datetimeFigureOut">
              <a:rPr lang="en-US" smtClean="0"/>
              <a:pPr/>
              <a:t>10/29/2016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354923-B594-40E9-99B6-EF079CA3C235}" type="slidenum">
              <a:rPr lang="en-US" smtClean="0"/>
              <a:pPr/>
              <a:t>‹#›</a:t>
            </a:fld>
            <a:endParaRPr lang="en-US"/>
          </a:p>
        </p:txBody>
      </p:sp>
    </p:spTree>
    <p:extLst>
      <p:ext uri="{BB962C8B-B14F-4D97-AF65-F5344CB8AC3E}">
        <p14:creationId xmlns:p14="http://schemas.microsoft.com/office/powerpoint/2010/main" val="36827407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354923-B594-40E9-99B6-EF079CA3C235}" type="slidenum">
              <a:rPr lang="en-US" smtClean="0"/>
              <a:pPr/>
              <a:t>1</a:t>
            </a:fld>
            <a:endParaRPr lang="en-US" dirty="0"/>
          </a:p>
        </p:txBody>
      </p:sp>
    </p:spTree>
    <p:extLst>
      <p:ext uri="{BB962C8B-B14F-4D97-AF65-F5344CB8AC3E}">
        <p14:creationId xmlns:p14="http://schemas.microsoft.com/office/powerpoint/2010/main" val="42184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19</a:t>
            </a:fld>
            <a:endParaRPr lang="en-US"/>
          </a:p>
        </p:txBody>
      </p:sp>
    </p:spTree>
    <p:extLst>
      <p:ext uri="{BB962C8B-B14F-4D97-AF65-F5344CB8AC3E}">
        <p14:creationId xmlns:p14="http://schemas.microsoft.com/office/powerpoint/2010/main" val="1820962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kind of tests?</a:t>
            </a:r>
            <a:endParaRPr lang="en-US" dirty="0"/>
          </a:p>
        </p:txBody>
      </p:sp>
      <p:sp>
        <p:nvSpPr>
          <p:cNvPr id="4" name="Slide Number Placeholder 3"/>
          <p:cNvSpPr>
            <a:spLocks noGrp="1"/>
          </p:cNvSpPr>
          <p:nvPr>
            <p:ph type="sldNum" sz="quarter" idx="10"/>
          </p:nvPr>
        </p:nvSpPr>
        <p:spPr/>
        <p:txBody>
          <a:bodyPr/>
          <a:lstStyle/>
          <a:p>
            <a:fld id="{D0354923-B594-40E9-99B6-EF079CA3C235}" type="slidenum">
              <a:rPr lang="en-US" smtClean="0"/>
              <a:pPr/>
              <a:t>20</a:t>
            </a:fld>
            <a:endParaRPr lang="en-US" dirty="0"/>
          </a:p>
        </p:txBody>
      </p:sp>
    </p:spTree>
    <p:extLst>
      <p:ext uri="{BB962C8B-B14F-4D97-AF65-F5344CB8AC3E}">
        <p14:creationId xmlns:p14="http://schemas.microsoft.com/office/powerpoint/2010/main" val="122502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kind of tests?</a:t>
            </a:r>
            <a:endParaRPr lang="en-US" dirty="0"/>
          </a:p>
        </p:txBody>
      </p:sp>
      <p:sp>
        <p:nvSpPr>
          <p:cNvPr id="4" name="Slide Number Placeholder 3"/>
          <p:cNvSpPr>
            <a:spLocks noGrp="1"/>
          </p:cNvSpPr>
          <p:nvPr>
            <p:ph type="sldNum" sz="quarter" idx="10"/>
          </p:nvPr>
        </p:nvSpPr>
        <p:spPr/>
        <p:txBody>
          <a:bodyPr/>
          <a:lstStyle/>
          <a:p>
            <a:fld id="{D0354923-B594-40E9-99B6-EF079CA3C235}" type="slidenum">
              <a:rPr lang="en-US" smtClean="0"/>
              <a:pPr/>
              <a:t>21</a:t>
            </a:fld>
            <a:endParaRPr lang="en-US" dirty="0"/>
          </a:p>
        </p:txBody>
      </p:sp>
    </p:spTree>
    <p:extLst>
      <p:ext uri="{BB962C8B-B14F-4D97-AF65-F5344CB8AC3E}">
        <p14:creationId xmlns:p14="http://schemas.microsoft.com/office/powerpoint/2010/main" val="122502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liming?</a:t>
            </a:r>
            <a:endParaRPr lang="en-US" dirty="0"/>
          </a:p>
        </p:txBody>
      </p:sp>
      <p:sp>
        <p:nvSpPr>
          <p:cNvPr id="4" name="Slide Number Placeholder 3"/>
          <p:cNvSpPr>
            <a:spLocks noGrp="1"/>
          </p:cNvSpPr>
          <p:nvPr>
            <p:ph type="sldNum" sz="quarter" idx="10"/>
          </p:nvPr>
        </p:nvSpPr>
        <p:spPr/>
        <p:txBody>
          <a:bodyPr/>
          <a:lstStyle/>
          <a:p>
            <a:fld id="{D0354923-B594-40E9-99B6-EF079CA3C235}" type="slidenum">
              <a:rPr lang="en-US" smtClean="0"/>
              <a:pPr/>
              <a:t>22</a:t>
            </a:fld>
            <a:endParaRPr lang="en-US" dirty="0"/>
          </a:p>
        </p:txBody>
      </p:sp>
    </p:spTree>
    <p:extLst>
      <p:ext uri="{BB962C8B-B14F-4D97-AF65-F5344CB8AC3E}">
        <p14:creationId xmlns:p14="http://schemas.microsoft.com/office/powerpoint/2010/main" val="2038738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29</a:t>
            </a:fld>
            <a:endParaRPr lang="en-US"/>
          </a:p>
        </p:txBody>
      </p:sp>
    </p:spTree>
    <p:extLst>
      <p:ext uri="{BB962C8B-B14F-4D97-AF65-F5344CB8AC3E}">
        <p14:creationId xmlns:p14="http://schemas.microsoft.com/office/powerpoint/2010/main" val="3234945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use these pictures – they are mine. </a:t>
            </a:r>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30</a:t>
            </a:fld>
            <a:endParaRPr lang="en-US"/>
          </a:p>
        </p:txBody>
      </p:sp>
    </p:spTree>
    <p:extLst>
      <p:ext uri="{BB962C8B-B14F-4D97-AF65-F5344CB8AC3E}">
        <p14:creationId xmlns:p14="http://schemas.microsoft.com/office/powerpoint/2010/main" val="2923647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32</a:t>
            </a:fld>
            <a:endParaRPr lang="en-US"/>
          </a:p>
        </p:txBody>
      </p:sp>
    </p:spTree>
    <p:extLst>
      <p:ext uri="{BB962C8B-B14F-4D97-AF65-F5344CB8AC3E}">
        <p14:creationId xmlns:p14="http://schemas.microsoft.com/office/powerpoint/2010/main" val="190823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33</a:t>
            </a:fld>
            <a:endParaRPr lang="en-US"/>
          </a:p>
        </p:txBody>
      </p:sp>
    </p:spTree>
    <p:extLst>
      <p:ext uri="{BB962C8B-B14F-4D97-AF65-F5344CB8AC3E}">
        <p14:creationId xmlns:p14="http://schemas.microsoft.com/office/powerpoint/2010/main" val="190823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34</a:t>
            </a:fld>
            <a:endParaRPr lang="en-US" dirty="0"/>
          </a:p>
        </p:txBody>
      </p:sp>
    </p:spTree>
    <p:extLst>
      <p:ext uri="{BB962C8B-B14F-4D97-AF65-F5344CB8AC3E}">
        <p14:creationId xmlns:p14="http://schemas.microsoft.com/office/powerpoint/2010/main" val="893562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35</a:t>
            </a:fld>
            <a:endParaRPr lang="en-US" dirty="0"/>
          </a:p>
        </p:txBody>
      </p:sp>
    </p:spTree>
    <p:extLst>
      <p:ext uri="{BB962C8B-B14F-4D97-AF65-F5344CB8AC3E}">
        <p14:creationId xmlns:p14="http://schemas.microsoft.com/office/powerpoint/2010/main" val="2375361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3</a:t>
            </a:fld>
            <a:endParaRPr lang="en-US"/>
          </a:p>
        </p:txBody>
      </p:sp>
    </p:spTree>
    <p:extLst>
      <p:ext uri="{BB962C8B-B14F-4D97-AF65-F5344CB8AC3E}">
        <p14:creationId xmlns:p14="http://schemas.microsoft.com/office/powerpoint/2010/main" val="1721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4</a:t>
            </a:fld>
            <a:endParaRPr lang="en-US"/>
          </a:p>
        </p:txBody>
      </p:sp>
    </p:spTree>
    <p:extLst>
      <p:ext uri="{BB962C8B-B14F-4D97-AF65-F5344CB8AC3E}">
        <p14:creationId xmlns:p14="http://schemas.microsoft.com/office/powerpoint/2010/main" val="4491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5</a:t>
            </a:fld>
            <a:endParaRPr lang="en-US"/>
          </a:p>
        </p:txBody>
      </p:sp>
    </p:spTree>
    <p:extLst>
      <p:ext uri="{BB962C8B-B14F-4D97-AF65-F5344CB8AC3E}">
        <p14:creationId xmlns:p14="http://schemas.microsoft.com/office/powerpoint/2010/main" val="87523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if you like… it is my</a:t>
            </a:r>
            <a:r>
              <a:rPr lang="en-US" baseline="0" dirty="0" smtClean="0"/>
              <a:t> graphic. </a:t>
            </a:r>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6</a:t>
            </a:fld>
            <a:endParaRPr lang="en-US"/>
          </a:p>
        </p:txBody>
      </p:sp>
    </p:spTree>
    <p:extLst>
      <p:ext uri="{BB962C8B-B14F-4D97-AF65-F5344CB8AC3E}">
        <p14:creationId xmlns:p14="http://schemas.microsoft.com/office/powerpoint/2010/main" val="3171532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10</a:t>
            </a:fld>
            <a:endParaRPr lang="en-US"/>
          </a:p>
        </p:txBody>
      </p:sp>
    </p:spTree>
    <p:extLst>
      <p:ext uri="{BB962C8B-B14F-4D97-AF65-F5344CB8AC3E}">
        <p14:creationId xmlns:p14="http://schemas.microsoft.com/office/powerpoint/2010/main" val="2836736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11</a:t>
            </a:fld>
            <a:endParaRPr lang="en-US"/>
          </a:p>
        </p:txBody>
      </p:sp>
    </p:spTree>
    <p:extLst>
      <p:ext uri="{BB962C8B-B14F-4D97-AF65-F5344CB8AC3E}">
        <p14:creationId xmlns:p14="http://schemas.microsoft.com/office/powerpoint/2010/main" val="70465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14</a:t>
            </a:fld>
            <a:endParaRPr lang="en-US"/>
          </a:p>
        </p:txBody>
      </p:sp>
    </p:spTree>
    <p:extLst>
      <p:ext uri="{BB962C8B-B14F-4D97-AF65-F5344CB8AC3E}">
        <p14:creationId xmlns:p14="http://schemas.microsoft.com/office/powerpoint/2010/main" val="92363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B5ABA-45FE-4E41-94D4-BFB60428D1DC}" type="slidenum">
              <a:rPr lang="en-US" smtClean="0"/>
              <a:pPr/>
              <a:t>18</a:t>
            </a:fld>
            <a:endParaRPr lang="en-US"/>
          </a:p>
        </p:txBody>
      </p:sp>
    </p:spTree>
    <p:extLst>
      <p:ext uri="{BB962C8B-B14F-4D97-AF65-F5344CB8AC3E}">
        <p14:creationId xmlns:p14="http://schemas.microsoft.com/office/powerpoint/2010/main" val="3431674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EFB6BCD-DF47-418A-8E28-12A6F8D2C6A6}" type="datetime1">
              <a:rPr lang="en-US" smtClean="0"/>
              <a:pPr/>
              <a:t>10/29/2016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EA97B22-1CDA-469B-88E8-0F2EBCED5F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8E454C-1152-4AE3-A247-7BE631EC4FAE}" type="datetime1">
              <a:rPr lang="en-US" smtClean="0"/>
              <a:pPr/>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97B22-1CDA-469B-88E8-0F2EBCED5F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9A45C72-5E53-4326-923A-5DDD1303B7B0}" type="datetime1">
              <a:rPr lang="en-US" smtClean="0"/>
              <a:pPr/>
              <a:t>10/29/2016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EA97B22-1CDA-469B-88E8-0F2EBCED5F3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5FE440F-B133-4FD0-833E-89FAAA19C0AC}" type="datetime1">
              <a:rPr lang="en-US" smtClean="0"/>
              <a:pPr/>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EA97B22-1CDA-469B-88E8-0F2EBCED5F39}"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B2ADB6C-181A-4B5A-8506-9C37DFB8512C}" type="datetime1">
              <a:rPr lang="en-US" smtClean="0"/>
              <a:pPr/>
              <a:t>10/29/2016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EA97B22-1CDA-469B-88E8-0F2EBCED5F39}"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305F665-A149-4818-B1F2-63E4DFEE6192}" type="datetime1">
              <a:rPr lang="en-US" smtClean="0"/>
              <a:pPr/>
              <a:t>10/29/2016</a:t>
            </a:fld>
            <a:endParaRPr lang="en-US"/>
          </a:p>
        </p:txBody>
      </p:sp>
      <p:sp>
        <p:nvSpPr>
          <p:cNvPr id="10" name="Slide Number Placeholder 9"/>
          <p:cNvSpPr>
            <a:spLocks noGrp="1"/>
          </p:cNvSpPr>
          <p:nvPr>
            <p:ph type="sldNum" sz="quarter" idx="16"/>
          </p:nvPr>
        </p:nvSpPr>
        <p:spPr/>
        <p:txBody>
          <a:bodyPr rtlCol="0"/>
          <a:lstStyle/>
          <a:p>
            <a:fld id="{EEA97B22-1CDA-469B-88E8-0F2EBCED5F39}"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F0749DB-D307-432F-B1F5-A18EFAF8A820}" type="datetime1">
              <a:rPr lang="en-US" smtClean="0"/>
              <a:pPr/>
              <a:t>10/29/2016</a:t>
            </a:fld>
            <a:endParaRPr lang="en-US"/>
          </a:p>
        </p:txBody>
      </p:sp>
      <p:sp>
        <p:nvSpPr>
          <p:cNvPr id="12" name="Slide Number Placeholder 11"/>
          <p:cNvSpPr>
            <a:spLocks noGrp="1"/>
          </p:cNvSpPr>
          <p:nvPr>
            <p:ph type="sldNum" sz="quarter" idx="16"/>
          </p:nvPr>
        </p:nvSpPr>
        <p:spPr/>
        <p:txBody>
          <a:bodyPr rtlCol="0"/>
          <a:lstStyle/>
          <a:p>
            <a:fld id="{EEA97B22-1CDA-469B-88E8-0F2EBCED5F39}"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509A72-B4FE-407A-A109-623A90C8EBB7}" type="datetime1">
              <a:rPr lang="en-US" smtClean="0"/>
              <a:pPr/>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EA97B22-1CDA-469B-88E8-0F2EBCED5F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DE2C-0F1B-4CCB-B560-38D721E91E9E}" type="datetime1">
              <a:rPr lang="en-US" smtClean="0"/>
              <a:pPr/>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EA97B22-1CDA-469B-88E8-0F2EBCED5F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01D402-206B-434F-90F5-3E096C004E29}" type="datetime1">
              <a:rPr lang="en-US" smtClean="0"/>
              <a:pPr/>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A97B22-1CDA-469B-88E8-0F2EBCED5F39}"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F22C6C7-BAC6-422F-BB66-CED1FF04CEBC}" type="datetime1">
              <a:rPr lang="en-US" smtClean="0"/>
              <a:pPr/>
              <a:t>10/29/2016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EA97B22-1CDA-469B-88E8-0F2EBCED5F39}"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4BBAEDA-7FE3-4A62-8413-3748F66A16D4}" type="datetime1">
              <a:rPr lang="en-US" smtClean="0"/>
              <a:pPr/>
              <a:t>10/29/2016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EA97B22-1CDA-469B-88E8-0F2EBCED5F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95400"/>
          </a:xfrm>
          <a:solidFill>
            <a:schemeClr val="accent1"/>
          </a:solidFill>
        </p:spPr>
        <p:txBody>
          <a:bodyPr>
            <a:noAutofit/>
          </a:bodyPr>
          <a:lstStyle/>
          <a:p>
            <a:pPr algn="ctr"/>
            <a:r>
              <a:rPr lang="en-US" dirty="0" smtClean="0">
                <a:solidFill>
                  <a:schemeClr val="tx1"/>
                </a:solidFill>
              </a:rPr>
              <a:t>Cultural turf management practices</a:t>
            </a:r>
            <a:endParaRPr lang="en-US" dirty="0">
              <a:solidFill>
                <a:schemeClr val="tx1"/>
              </a:solidFill>
            </a:endParaRPr>
          </a:p>
        </p:txBody>
      </p:sp>
      <p:sp>
        <p:nvSpPr>
          <p:cNvPr id="9" name="TextBox 8"/>
          <p:cNvSpPr txBox="1"/>
          <p:nvPr/>
        </p:nvSpPr>
        <p:spPr>
          <a:xfrm>
            <a:off x="76200" y="6162104"/>
            <a:ext cx="2133600" cy="461665"/>
          </a:xfrm>
          <a:prstGeom prst="rect">
            <a:avLst/>
          </a:prstGeom>
          <a:noFill/>
        </p:spPr>
        <p:txBody>
          <a:bodyPr wrap="square" rtlCol="0">
            <a:spAutoFit/>
          </a:bodyPr>
          <a:lstStyle/>
          <a:p>
            <a:r>
              <a:rPr lang="en-US" sz="2400" dirty="0" smtClean="0"/>
              <a:t>Lesson 2 of 4 </a:t>
            </a:r>
            <a:endParaRPr lang="en-US" sz="2400" dirty="0"/>
          </a:p>
        </p:txBody>
      </p:sp>
      <p:sp>
        <p:nvSpPr>
          <p:cNvPr id="10" name="Subtitle 2"/>
          <p:cNvSpPr>
            <a:spLocks noGrp="1"/>
          </p:cNvSpPr>
          <p:nvPr>
            <p:ph type="subTitle" idx="1"/>
          </p:nvPr>
        </p:nvSpPr>
        <p:spPr>
          <a:xfrm>
            <a:off x="2349674" y="6050037"/>
            <a:ext cx="6705600" cy="685800"/>
          </a:xfrm>
        </p:spPr>
        <p:txBody>
          <a:bodyPr/>
          <a:lstStyle/>
          <a:p>
            <a:r>
              <a:rPr lang="en-US" dirty="0"/>
              <a:t>Self-Guided Educational Module</a:t>
            </a:r>
          </a:p>
        </p:txBody>
      </p:sp>
      <p:pic>
        <p:nvPicPr>
          <p:cNvPr id="5" name="Picture 4"/>
          <p:cNvPicPr>
            <a:picLocks noChangeAspect="1"/>
          </p:cNvPicPr>
          <p:nvPr/>
        </p:nvPicPr>
        <p:blipFill>
          <a:blip r:embed="rId3"/>
          <a:stretch>
            <a:fillRect/>
          </a:stretch>
        </p:blipFill>
        <p:spPr>
          <a:xfrm>
            <a:off x="6811844" y="6059355"/>
            <a:ext cx="2353260" cy="79864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376589"/>
            <a:ext cx="6858000" cy="4572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rot="10800000" flipV="1">
            <a:off x="49924" y="0"/>
            <a:ext cx="864476" cy="6858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a:r>
              <a:rPr lang="en-US" sz="1400" dirty="0" smtClean="0">
                <a:solidFill>
                  <a:schemeClr val="bg1"/>
                </a:solidFill>
              </a:rPr>
              <a:t>1. </a:t>
            </a:r>
            <a:br>
              <a:rPr lang="en-US" sz="1400" dirty="0" smtClean="0">
                <a:solidFill>
                  <a:schemeClr val="bg1"/>
                </a:solidFill>
              </a:rPr>
            </a:br>
            <a:r>
              <a:rPr lang="en-US" sz="1400" dirty="0" smtClean="0"/>
              <a:t/>
            </a:r>
            <a:br>
              <a:rPr lang="en-US" sz="1400" dirty="0" smtClean="0"/>
            </a:br>
            <a:r>
              <a:rPr lang="en-US" sz="1400" dirty="0" smtClean="0"/>
              <a:t> </a:t>
            </a:r>
          </a:p>
        </p:txBody>
      </p:sp>
      <p:sp>
        <p:nvSpPr>
          <p:cNvPr id="5" name="Title 4"/>
          <p:cNvSpPr>
            <a:spLocks noGrp="1"/>
          </p:cNvSpPr>
          <p:nvPr>
            <p:ph type="title"/>
          </p:nvPr>
        </p:nvSpPr>
        <p:spPr/>
        <p:txBody>
          <a:bodyPr>
            <a:normAutofit/>
          </a:bodyPr>
          <a:lstStyle/>
          <a:p>
            <a:r>
              <a:rPr lang="en-US" sz="3200" dirty="0" smtClean="0">
                <a:solidFill>
                  <a:schemeClr val="bg2">
                    <a:lumMod val="10000"/>
                  </a:schemeClr>
                </a:solidFill>
              </a:rPr>
              <a:t>Fertilization</a:t>
            </a:r>
            <a:endParaRPr lang="en-US" sz="3200" dirty="0">
              <a:solidFill>
                <a:schemeClr val="bg2">
                  <a:lumMod val="10000"/>
                </a:schemeClr>
              </a:solidFill>
            </a:endParaRPr>
          </a:p>
        </p:txBody>
      </p:sp>
      <p:sp>
        <p:nvSpPr>
          <p:cNvPr id="6" name="Content Placeholder 5"/>
          <p:cNvSpPr>
            <a:spLocks noGrp="1"/>
          </p:cNvSpPr>
          <p:nvPr>
            <p:ph sz="quarter" idx="1"/>
          </p:nvPr>
        </p:nvSpPr>
        <p:spPr>
          <a:xfrm>
            <a:off x="609600" y="1524000"/>
            <a:ext cx="8382000" cy="4495800"/>
          </a:xfrm>
        </p:spPr>
        <p:txBody>
          <a:bodyPr>
            <a:noAutofit/>
          </a:bodyPr>
          <a:lstStyle/>
          <a:p>
            <a:pPr>
              <a:buFont typeface="Wingdings" pitchFamily="2" charset="2"/>
              <a:buChar char="q"/>
            </a:pPr>
            <a:r>
              <a:rPr lang="en-US" dirty="0" smtClean="0"/>
              <a:t>All grasses require certain nutrients, including nitrogen (N), phosphorus (P) and potassium (K) </a:t>
            </a:r>
          </a:p>
          <a:p>
            <a:r>
              <a:rPr lang="en-US" dirty="0" smtClean="0"/>
              <a:t>There are no generic N fertilization recommendations that apply to all situations</a:t>
            </a:r>
          </a:p>
          <a:p>
            <a:pPr>
              <a:buFont typeface="Wingdings" pitchFamily="2" charset="2"/>
              <a:buChar char="q"/>
            </a:pPr>
            <a:r>
              <a:rPr lang="en-US" dirty="0" smtClean="0"/>
              <a:t>Fertilizing with P should be based on a soil test Fertilizing with N should be based on turfgrasses present, site and use of turf </a:t>
            </a:r>
          </a:p>
          <a:p>
            <a:pPr>
              <a:buFont typeface="Wingdings" pitchFamily="2" charset="2"/>
              <a:buChar char="q"/>
            </a:pPr>
            <a:r>
              <a:rPr lang="en-US" dirty="0" smtClean="0"/>
              <a:t>Use a fertilizer that supplies a higher concentration of nitrogen and low concentration of phosphorus, or approximately a 3:2:1 ratio of nitrogen to phosphorus to potassium</a:t>
            </a:r>
          </a:p>
          <a:p>
            <a:pPr>
              <a:buFont typeface="Wingdings" pitchFamily="2" charset="2"/>
              <a:buChar char="q"/>
            </a:pPr>
            <a:endParaRPr lang="en-US" dirty="0"/>
          </a:p>
        </p:txBody>
      </p:sp>
      <p:sp>
        <p:nvSpPr>
          <p:cNvPr id="7" name="Slide Number Placeholder 6"/>
          <p:cNvSpPr>
            <a:spLocks noGrp="1"/>
          </p:cNvSpPr>
          <p:nvPr>
            <p:ph type="sldNum" sz="quarter" idx="12"/>
          </p:nvPr>
        </p:nvSpPr>
        <p:spPr/>
        <p:txBody>
          <a:bodyPr>
            <a:normAutofit fontScale="85000" lnSpcReduction="20000"/>
          </a:bodyPr>
          <a:lstStyle/>
          <a:p>
            <a:fld id="{47FBFA7E-D92B-492B-B20A-03A974C3FB44}" type="slidenum">
              <a:rPr lang="en-US" smtClean="0"/>
              <a:pPr/>
              <a:t>10</a:t>
            </a:fld>
            <a:endParaRPr lang="en-US"/>
          </a:p>
        </p:txBody>
      </p:sp>
    </p:spTree>
    <p:extLst>
      <p:ext uri="{BB962C8B-B14F-4D97-AF65-F5344CB8AC3E}">
        <p14:creationId xmlns:p14="http://schemas.microsoft.com/office/powerpoint/2010/main" val="248303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Fertilization	</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11</a:t>
            </a:fld>
            <a:endParaRPr lang="en-US"/>
          </a:p>
        </p:txBody>
      </p:sp>
      <p:sp>
        <p:nvSpPr>
          <p:cNvPr id="4" name="Content Placeholder 3"/>
          <p:cNvSpPr>
            <a:spLocks noGrp="1"/>
          </p:cNvSpPr>
          <p:nvPr>
            <p:ph sz="quarter" idx="1"/>
          </p:nvPr>
        </p:nvSpPr>
        <p:spPr>
          <a:xfrm>
            <a:off x="612648" y="1600200"/>
            <a:ext cx="8153400" cy="5029200"/>
          </a:xfrm>
        </p:spPr>
        <p:txBody>
          <a:bodyPr>
            <a:normAutofit/>
          </a:bodyPr>
          <a:lstStyle/>
          <a:p>
            <a:r>
              <a:rPr lang="en-US" sz="3200" dirty="0" smtClean="0"/>
              <a:t>In several states (WA, MN, WI and others), fertilizers containing phosphorus cannot be applied unless a soil test documents a deficiency, to protect lakes, </a:t>
            </a:r>
            <a:br>
              <a:rPr lang="en-US" sz="3200" dirty="0" smtClean="0"/>
            </a:br>
            <a:r>
              <a:rPr lang="en-US" sz="3200" dirty="0" smtClean="0"/>
              <a:t>rivers and streams</a:t>
            </a:r>
          </a:p>
          <a:p>
            <a:r>
              <a:rPr lang="en-US" sz="3200" dirty="0" smtClean="0"/>
              <a:t>Soil test results will provide </a:t>
            </a:r>
            <a:br>
              <a:rPr lang="en-US" sz="3200" dirty="0" smtClean="0"/>
            </a:br>
            <a:r>
              <a:rPr lang="en-US" sz="3200" dirty="0" smtClean="0"/>
              <a:t>specifics on the phosphorus </a:t>
            </a:r>
            <a:br>
              <a:rPr lang="en-US" sz="3200" dirty="0" smtClean="0"/>
            </a:br>
            <a:r>
              <a:rPr lang="en-US" sz="3200" dirty="0" smtClean="0"/>
              <a:t>rates   </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162300"/>
            <a:ext cx="2362200" cy="3543300"/>
          </a:xfrm>
          <a:prstGeom prst="rect">
            <a:avLst/>
          </a:prstGeom>
        </p:spPr>
      </p:pic>
    </p:spTree>
    <p:extLst>
      <p:ext uri="{BB962C8B-B14F-4D97-AF65-F5344CB8AC3E}">
        <p14:creationId xmlns:p14="http://schemas.microsoft.com/office/powerpoint/2010/main" val="3397858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12</a:t>
            </a:fld>
            <a:endParaRPr lang="en-US"/>
          </a:p>
        </p:txBody>
      </p:sp>
      <p:sp>
        <p:nvSpPr>
          <p:cNvPr id="4" name="Content Placeholder 3"/>
          <p:cNvSpPr>
            <a:spLocks noGrp="1"/>
          </p:cNvSpPr>
          <p:nvPr>
            <p:ph sz="quarter" idx="1"/>
          </p:nvPr>
        </p:nvSpPr>
        <p:spPr>
          <a:xfrm>
            <a:off x="612648" y="1600200"/>
            <a:ext cx="8153400" cy="5257800"/>
          </a:xfrm>
        </p:spPr>
        <p:txBody>
          <a:bodyPr>
            <a:noAutofit/>
          </a:bodyPr>
          <a:lstStyle/>
          <a:p>
            <a:pPr>
              <a:buNone/>
            </a:pPr>
            <a:r>
              <a:rPr lang="en-US" sz="3200" dirty="0" smtClean="0"/>
              <a:t>There are two basic forms of nitrogen contained in fertilizer products</a:t>
            </a:r>
          </a:p>
          <a:p>
            <a:pPr lvl="1">
              <a:buClr>
                <a:schemeClr val="accent2"/>
              </a:buClr>
              <a:buSzPct val="60000"/>
              <a:buFont typeface="Wingdings" pitchFamily="2" charset="2"/>
              <a:buChar char="Ø"/>
            </a:pPr>
            <a:r>
              <a:rPr lang="en-US" sz="3200" dirty="0" smtClean="0"/>
              <a:t>Water-soluble nitrogen (WSN) which is readily available to the plant</a:t>
            </a:r>
          </a:p>
          <a:p>
            <a:pPr lvl="1">
              <a:buClr>
                <a:schemeClr val="accent2"/>
              </a:buClr>
              <a:buSzPct val="60000"/>
              <a:buFont typeface="Wingdings" pitchFamily="2" charset="2"/>
              <a:buChar char="Ø"/>
            </a:pPr>
            <a:r>
              <a:rPr lang="en-US" sz="3200" dirty="0" smtClean="0"/>
              <a:t>Slow-release nitrogen (SRN) which is available in the form of water-insoluble nitrogen (WIN) or controlled-release nitrogen</a:t>
            </a:r>
          </a:p>
          <a:p>
            <a:pPr lvl="1">
              <a:buClr>
                <a:schemeClr val="accent2"/>
              </a:buClr>
              <a:buSzPct val="60000"/>
              <a:buFont typeface="Wingdings" pitchFamily="2" charset="2"/>
              <a:buChar char="Ø"/>
            </a:pPr>
            <a:r>
              <a:rPr lang="en-US" sz="3200" dirty="0" smtClean="0"/>
              <a:t>Manufactured turf fertilizers are often formulated with a mixture of WSN and SRN</a:t>
            </a:r>
          </a:p>
        </p:txBody>
      </p:sp>
      <p:sp>
        <p:nvSpPr>
          <p:cNvPr id="5" name="Title 4"/>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Fertilization</a:t>
            </a:r>
            <a:endParaRPr lang="en-US" sz="32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13</a:t>
            </a:fld>
            <a:endParaRPr lang="en-US"/>
          </a:p>
        </p:txBody>
      </p:sp>
      <p:sp>
        <p:nvSpPr>
          <p:cNvPr id="4" name="Content Placeholder 3"/>
          <p:cNvSpPr>
            <a:spLocks noGrp="1"/>
          </p:cNvSpPr>
          <p:nvPr>
            <p:ph sz="quarter" idx="1"/>
          </p:nvPr>
        </p:nvSpPr>
        <p:spPr>
          <a:xfrm>
            <a:off x="612648" y="1600200"/>
            <a:ext cx="8153400" cy="5029200"/>
          </a:xfrm>
        </p:spPr>
        <p:txBody>
          <a:bodyPr>
            <a:normAutofit/>
          </a:bodyPr>
          <a:lstStyle/>
          <a:p>
            <a:r>
              <a:rPr lang="en-US" sz="3200" dirty="0" smtClean="0"/>
              <a:t>The percentages of WSN and SRN in a fertilizer product will affect the N-release rate, price and other factors</a:t>
            </a:r>
          </a:p>
          <a:p>
            <a:r>
              <a:rPr lang="en-US" sz="3200" dirty="0" smtClean="0"/>
              <a:t>Characteristics of WSN and SRN sources may be considered either advantageous or disadvantageous </a:t>
            </a:r>
            <a:br>
              <a:rPr lang="en-US" sz="3200" dirty="0" smtClean="0"/>
            </a:br>
            <a:r>
              <a:rPr lang="en-US" sz="3200" dirty="0" smtClean="0"/>
              <a:t>depending on the </a:t>
            </a:r>
            <a:br>
              <a:rPr lang="en-US" sz="3200" dirty="0" smtClean="0"/>
            </a:br>
            <a:r>
              <a:rPr lang="en-US" sz="3200" dirty="0" smtClean="0"/>
              <a:t>specific management </a:t>
            </a:r>
            <a:br>
              <a:rPr lang="en-US" sz="3200" dirty="0" smtClean="0"/>
            </a:br>
            <a:r>
              <a:rPr lang="en-US" sz="3200" dirty="0" smtClean="0"/>
              <a:t>situation</a:t>
            </a:r>
          </a:p>
          <a:p>
            <a:endParaRPr lang="en-US" dirty="0"/>
          </a:p>
        </p:txBody>
      </p:sp>
      <p:sp>
        <p:nvSpPr>
          <p:cNvPr id="5" name="Title 4"/>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Fertilization</a:t>
            </a:r>
            <a:endParaRPr lang="en-US" sz="3200" dirty="0">
              <a:solidFill>
                <a:schemeClr val="bg2">
                  <a:lumMod val="10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2248" y="4230248"/>
            <a:ext cx="3733800" cy="262775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524000"/>
            <a:ext cx="8305800" cy="4495800"/>
          </a:xfrm>
        </p:spPr>
        <p:txBody>
          <a:bodyPr>
            <a:noAutofit/>
          </a:bodyPr>
          <a:lstStyle/>
          <a:p>
            <a:pPr>
              <a:buFont typeface="Wingdings" pitchFamily="2" charset="2"/>
              <a:buChar char="q"/>
            </a:pPr>
            <a:r>
              <a:rPr lang="en-US" sz="3100" dirty="0" smtClean="0"/>
              <a:t>Use the lowest product rate possible that will meet your expectations for growth, appearance, and produce healthy turf</a:t>
            </a:r>
          </a:p>
          <a:p>
            <a:pPr>
              <a:buFont typeface="Wingdings" pitchFamily="2" charset="2"/>
              <a:buChar char="q"/>
            </a:pPr>
            <a:r>
              <a:rPr lang="en-US" sz="3100" dirty="0" smtClean="0"/>
              <a:t>Slow-release fertilizers will:</a:t>
            </a:r>
          </a:p>
          <a:p>
            <a:pPr lvl="1">
              <a:buClr>
                <a:schemeClr val="accent2"/>
              </a:buClr>
              <a:buSzPct val="60000"/>
              <a:buFont typeface="Wingdings" pitchFamily="2" charset="2"/>
              <a:buChar char="Ø"/>
            </a:pPr>
            <a:r>
              <a:rPr lang="en-US" sz="3100" dirty="0" smtClean="0"/>
              <a:t>Prolong the availability of nutrients throughout the growing season</a:t>
            </a:r>
          </a:p>
          <a:p>
            <a:pPr lvl="1">
              <a:buClr>
                <a:schemeClr val="accent2"/>
              </a:buClr>
              <a:buSzPct val="60000"/>
              <a:buFont typeface="Wingdings" pitchFamily="2" charset="2"/>
              <a:buChar char="Ø"/>
            </a:pPr>
            <a:r>
              <a:rPr lang="en-US" sz="3100" dirty="0" smtClean="0"/>
              <a:t>Reduce the risk of water pollution</a:t>
            </a:r>
          </a:p>
          <a:p>
            <a:pPr lvl="1">
              <a:buClr>
                <a:schemeClr val="accent2"/>
              </a:buClr>
              <a:buSzPct val="60000"/>
              <a:buFont typeface="Wingdings" pitchFamily="2" charset="2"/>
              <a:buChar char="Ø"/>
            </a:pPr>
            <a:r>
              <a:rPr lang="en-US" sz="3100" dirty="0" smtClean="0"/>
              <a:t>Compost, depending on the parent materials, can also be a source of P and should be factored into the fertilization program</a:t>
            </a:r>
            <a:endParaRPr lang="en-US" sz="3100" dirty="0"/>
          </a:p>
        </p:txBody>
      </p:sp>
      <p:sp>
        <p:nvSpPr>
          <p:cNvPr id="4" name="Title 4"/>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Fertilization</a:t>
            </a:r>
            <a:endParaRPr lang="en-US" sz="3200" dirty="0">
              <a:solidFill>
                <a:schemeClr val="bg2">
                  <a:lumMod val="10000"/>
                </a:schemeClr>
              </a:solidFill>
            </a:endParaRPr>
          </a:p>
        </p:txBody>
      </p:sp>
      <p:sp>
        <p:nvSpPr>
          <p:cNvPr id="6" name="Slide Number Placeholder 5"/>
          <p:cNvSpPr>
            <a:spLocks noGrp="1"/>
          </p:cNvSpPr>
          <p:nvPr>
            <p:ph type="sldNum" sz="quarter" idx="12"/>
          </p:nvPr>
        </p:nvSpPr>
        <p:spPr/>
        <p:txBody>
          <a:bodyPr>
            <a:normAutofit fontScale="85000" lnSpcReduction="20000"/>
          </a:bodyPr>
          <a:lstStyle/>
          <a:p>
            <a:fld id="{47FBFA7E-D92B-492B-B20A-03A974C3FB44}"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15</a:t>
            </a:fld>
            <a:endParaRPr lang="en-US"/>
          </a:p>
        </p:txBody>
      </p:sp>
      <p:sp>
        <p:nvSpPr>
          <p:cNvPr id="4" name="Content Placeholder 3"/>
          <p:cNvSpPr>
            <a:spLocks noGrp="1"/>
          </p:cNvSpPr>
          <p:nvPr>
            <p:ph sz="quarter" idx="1"/>
          </p:nvPr>
        </p:nvSpPr>
        <p:spPr>
          <a:xfrm>
            <a:off x="612648" y="1600200"/>
            <a:ext cx="8302752" cy="5638800"/>
          </a:xfrm>
        </p:spPr>
        <p:txBody>
          <a:bodyPr>
            <a:noAutofit/>
          </a:bodyPr>
          <a:lstStyle/>
          <a:p>
            <a:pPr>
              <a:buFont typeface="Wingdings" pitchFamily="2" charset="2"/>
              <a:buChar char="q"/>
            </a:pPr>
            <a:r>
              <a:rPr lang="en-US" sz="2700" dirty="0" smtClean="0"/>
              <a:t>Timing and rate of fertilizer applications depend on:</a:t>
            </a:r>
          </a:p>
          <a:p>
            <a:pPr lvl="1">
              <a:buClr>
                <a:schemeClr val="accent2"/>
              </a:buClr>
              <a:buSzPct val="60000"/>
              <a:buFont typeface="Wingdings" pitchFamily="2" charset="2"/>
              <a:buChar char="Ø"/>
            </a:pPr>
            <a:r>
              <a:rPr lang="en-US" sz="2700" dirty="0" smtClean="0"/>
              <a:t>The requirements of the turfgrass species</a:t>
            </a:r>
          </a:p>
          <a:p>
            <a:pPr lvl="1">
              <a:buClr>
                <a:schemeClr val="accent2"/>
              </a:buClr>
              <a:buSzPct val="60000"/>
              <a:buFont typeface="Wingdings" pitchFamily="2" charset="2"/>
              <a:buChar char="Ø"/>
            </a:pPr>
            <a:r>
              <a:rPr lang="en-US" sz="2700" dirty="0" smtClean="0"/>
              <a:t>Your expectations for turf quality and turf density</a:t>
            </a:r>
          </a:p>
          <a:p>
            <a:pPr lvl="1">
              <a:buClr>
                <a:schemeClr val="accent2"/>
              </a:buClr>
              <a:buSzPct val="60000"/>
              <a:buFont typeface="Wingdings" pitchFamily="2" charset="2"/>
              <a:buChar char="Ø"/>
            </a:pPr>
            <a:r>
              <a:rPr lang="en-US" sz="2700" dirty="0" smtClean="0"/>
              <a:t>Seasonal limitations and the use of the area </a:t>
            </a:r>
          </a:p>
          <a:p>
            <a:pPr lvl="1">
              <a:buClr>
                <a:schemeClr val="accent2"/>
              </a:buClr>
              <a:buSzPct val="60000"/>
              <a:buFont typeface="Wingdings" pitchFamily="2" charset="2"/>
              <a:buChar char="Ø"/>
            </a:pPr>
            <a:r>
              <a:rPr lang="en-US" sz="2700" dirty="0" smtClean="0"/>
              <a:t>Application rates range from 0.5 to 1.5 lbs N per 1,000 ft</a:t>
            </a:r>
            <a:r>
              <a:rPr lang="en-US" sz="2700" baseline="30000" dirty="0" smtClean="0"/>
              <a:t>2</a:t>
            </a:r>
            <a:r>
              <a:rPr lang="en-US" sz="2700" dirty="0" smtClean="0"/>
              <a:t>, split applications so that no more than ¼ lb of water-soluble N is applied in any one application</a:t>
            </a:r>
          </a:p>
          <a:p>
            <a:pPr>
              <a:buFont typeface="Wingdings" pitchFamily="2" charset="2"/>
              <a:buChar char="q"/>
            </a:pPr>
            <a:r>
              <a:rPr lang="en-US" sz="2700" dirty="0" smtClean="0"/>
              <a:t>A soil test should be the basis for planning fertilization schedules</a:t>
            </a:r>
          </a:p>
          <a:p>
            <a:pPr>
              <a:buFont typeface="Wingdings" pitchFamily="2" charset="2"/>
              <a:buChar char="q"/>
            </a:pPr>
            <a:r>
              <a:rPr lang="en-US" sz="2700" dirty="0" smtClean="0"/>
              <a:t>In high maintenance areas, testing every year will save money on fertilizer, time and other amendments </a:t>
            </a:r>
          </a:p>
          <a:p>
            <a:pPr>
              <a:buFont typeface="Wingdings" pitchFamily="2" charset="2"/>
              <a:buChar char="Ø"/>
            </a:pPr>
            <a:endParaRPr lang="en-US" sz="2700" dirty="0" smtClean="0"/>
          </a:p>
          <a:p>
            <a:endParaRPr lang="en-US" sz="2700" dirty="0"/>
          </a:p>
        </p:txBody>
      </p:sp>
      <p:sp>
        <p:nvSpPr>
          <p:cNvPr id="6" name="Title 4"/>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When to Use Fertilizer</a:t>
            </a:r>
            <a:endParaRPr lang="en-US" sz="3200" dirty="0">
              <a:solidFill>
                <a:schemeClr val="bg2">
                  <a:lumMod val="1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16</a:t>
            </a:fld>
            <a:endParaRPr lang="en-US"/>
          </a:p>
        </p:txBody>
      </p:sp>
      <p:sp>
        <p:nvSpPr>
          <p:cNvPr id="4" name="Content Placeholder 3"/>
          <p:cNvSpPr>
            <a:spLocks noGrp="1"/>
          </p:cNvSpPr>
          <p:nvPr>
            <p:ph sz="quarter" idx="1"/>
          </p:nvPr>
        </p:nvSpPr>
        <p:spPr/>
        <p:txBody>
          <a:bodyPr>
            <a:noAutofit/>
          </a:bodyPr>
          <a:lstStyle/>
          <a:p>
            <a:pPr lvl="0"/>
            <a:r>
              <a:rPr lang="en-US" sz="3200" dirty="0" smtClean="0"/>
              <a:t>Water deeply but infrequently, based on need, to encourage a deep root system </a:t>
            </a:r>
          </a:p>
          <a:p>
            <a:pPr lvl="0"/>
            <a:r>
              <a:rPr lang="en-US" sz="3200" dirty="0" smtClean="0"/>
              <a:t>How frequently you irrigate depends on the soil type, weather conditions, species of grass and the mowing height </a:t>
            </a:r>
            <a:br>
              <a:rPr lang="en-US" sz="3200" dirty="0" smtClean="0"/>
            </a:br>
            <a:r>
              <a:rPr lang="en-US" sz="3200" dirty="0" smtClean="0"/>
              <a:t>and use of the turf </a:t>
            </a:r>
          </a:p>
          <a:p>
            <a:pPr lvl="0"/>
            <a:r>
              <a:rPr lang="en-US" sz="3200" dirty="0" smtClean="0"/>
              <a:t>Delay irrigation in the </a:t>
            </a:r>
            <a:br>
              <a:rPr lang="en-US" sz="3200" dirty="0" smtClean="0"/>
            </a:br>
            <a:r>
              <a:rPr lang="en-US" sz="3200" dirty="0" smtClean="0"/>
              <a:t>spring to encourage </a:t>
            </a:r>
            <a:br>
              <a:rPr lang="en-US" sz="3200" dirty="0" smtClean="0"/>
            </a:br>
            <a:r>
              <a:rPr lang="en-US" sz="3200" dirty="0" smtClean="0"/>
              <a:t>roots to grow deeper </a:t>
            </a:r>
            <a:br>
              <a:rPr lang="en-US" sz="3200" dirty="0" smtClean="0"/>
            </a:br>
            <a:r>
              <a:rPr lang="en-US" sz="3200" dirty="0" smtClean="0"/>
              <a:t>to seek moisture</a:t>
            </a:r>
          </a:p>
          <a:p>
            <a:pPr marL="0" indent="0">
              <a:buNone/>
            </a:pPr>
            <a:endParaRPr lang="en-US" sz="3200" dirty="0" smtClean="0"/>
          </a:p>
          <a:p>
            <a:endParaRPr lang="en-US" sz="3200" dirty="0" smtClean="0"/>
          </a:p>
          <a:p>
            <a:endParaRPr lang="en-US" sz="3200" dirty="0" smtClean="0"/>
          </a:p>
          <a:p>
            <a:endParaRPr lang="en-US" sz="3200" dirty="0"/>
          </a:p>
        </p:txBody>
      </p:sp>
      <p:sp>
        <p:nvSpPr>
          <p:cNvPr id="5" name="Title 5"/>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Irrigation Frequency</a:t>
            </a:r>
            <a:endParaRPr lang="en-US" sz="3200" dirty="0">
              <a:solidFill>
                <a:schemeClr val="bg2">
                  <a:lumMod val="10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886200"/>
            <a:ext cx="4038600" cy="2692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17</a:t>
            </a:fld>
            <a:endParaRPr lang="en-US"/>
          </a:p>
        </p:txBody>
      </p:sp>
      <p:sp>
        <p:nvSpPr>
          <p:cNvPr id="4" name="Content Placeholder 3"/>
          <p:cNvSpPr>
            <a:spLocks noGrp="1"/>
          </p:cNvSpPr>
          <p:nvPr>
            <p:ph sz="quarter" idx="1"/>
          </p:nvPr>
        </p:nvSpPr>
        <p:spPr>
          <a:xfrm>
            <a:off x="612648" y="1676400"/>
            <a:ext cx="8153400" cy="4495800"/>
          </a:xfrm>
        </p:spPr>
        <p:txBody>
          <a:bodyPr>
            <a:noAutofit/>
          </a:bodyPr>
          <a:lstStyle/>
          <a:p>
            <a:pPr lvl="0"/>
            <a:r>
              <a:rPr lang="en-US" sz="3200" dirty="0" smtClean="0"/>
              <a:t>Supplement rainfall to provide a total of one inch of water per week </a:t>
            </a:r>
          </a:p>
          <a:p>
            <a:pPr lvl="0"/>
            <a:r>
              <a:rPr lang="en-US" sz="3200" dirty="0" smtClean="0"/>
              <a:t>It takes 620 gallons of water to apply one inch of water to 1000 ft</a:t>
            </a:r>
            <a:r>
              <a:rPr lang="en-US" sz="3200" baseline="30000" dirty="0" smtClean="0"/>
              <a:t>2</a:t>
            </a:r>
            <a:r>
              <a:rPr lang="en-US" sz="3200" dirty="0" smtClean="0"/>
              <a:t> of turf, it’s best applied in several applications to avoid runoff and saturation</a:t>
            </a:r>
          </a:p>
          <a:p>
            <a:pPr lvl="0"/>
            <a:r>
              <a:rPr lang="en-US" sz="3200" dirty="0" smtClean="0"/>
              <a:t>Overwatering reduces root growth, promotes compaction and disease activity and decreases overall wear tolerance</a:t>
            </a:r>
          </a:p>
          <a:p>
            <a:pPr marL="0" indent="0">
              <a:buNone/>
            </a:pPr>
            <a:endParaRPr lang="en-US" sz="3200" dirty="0" smtClean="0"/>
          </a:p>
          <a:p>
            <a:endParaRPr lang="en-US" sz="3200" dirty="0" smtClean="0"/>
          </a:p>
          <a:p>
            <a:endParaRPr lang="en-US" sz="3200" dirty="0" smtClean="0"/>
          </a:p>
          <a:p>
            <a:endParaRPr lang="en-US" sz="3200" dirty="0"/>
          </a:p>
        </p:txBody>
      </p:sp>
      <p:sp>
        <p:nvSpPr>
          <p:cNvPr id="5" name="Title 5"/>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Irrigation Amount</a:t>
            </a:r>
            <a:endParaRPr lang="en-US" sz="3200" dirty="0">
              <a:solidFill>
                <a:schemeClr val="bg2">
                  <a:lumMod val="10000"/>
                </a:schemeClr>
              </a:solidFill>
            </a:endParaRPr>
          </a:p>
        </p:txBody>
      </p:sp>
    </p:spTree>
    <p:extLst>
      <p:ext uri="{BB962C8B-B14F-4D97-AF65-F5344CB8AC3E}">
        <p14:creationId xmlns:p14="http://schemas.microsoft.com/office/powerpoint/2010/main" val="1471679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rot="10800000" flipV="1">
            <a:off x="49924" y="0"/>
            <a:ext cx="864476" cy="6858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a:r>
              <a:rPr lang="en-US" sz="1400" smtClean="0">
                <a:solidFill>
                  <a:schemeClr val="bg1"/>
                </a:solidFill>
              </a:rPr>
              <a:t>1. </a:t>
            </a:r>
            <a:br>
              <a:rPr lang="en-US" sz="1400" smtClean="0">
                <a:solidFill>
                  <a:schemeClr val="bg1"/>
                </a:solidFill>
              </a:rPr>
            </a:br>
            <a:r>
              <a:rPr lang="en-US" sz="1400" smtClean="0"/>
              <a:t/>
            </a:r>
            <a:br>
              <a:rPr lang="en-US" sz="1400" smtClean="0"/>
            </a:br>
            <a:r>
              <a:rPr lang="en-US" sz="1400" smtClean="0"/>
              <a:t> </a:t>
            </a:r>
            <a:endParaRPr lang="en-US" sz="1400" dirty="0" smtClean="0"/>
          </a:p>
        </p:txBody>
      </p:sp>
      <p:sp>
        <p:nvSpPr>
          <p:cNvPr id="6" name="Title 5"/>
          <p:cNvSpPr>
            <a:spLocks noGrp="1"/>
          </p:cNvSpPr>
          <p:nvPr>
            <p:ph type="title"/>
          </p:nvPr>
        </p:nvSpPr>
        <p:spPr/>
        <p:txBody>
          <a:bodyPr>
            <a:normAutofit/>
          </a:bodyPr>
          <a:lstStyle/>
          <a:p>
            <a:r>
              <a:rPr lang="en-US" sz="3200" dirty="0" smtClean="0">
                <a:solidFill>
                  <a:schemeClr val="bg2">
                    <a:lumMod val="10000"/>
                  </a:schemeClr>
                </a:solidFill>
              </a:rPr>
              <a:t>Irrigation Timing</a:t>
            </a:r>
            <a:endParaRPr lang="en-US" sz="3200" dirty="0">
              <a:solidFill>
                <a:schemeClr val="bg2">
                  <a:lumMod val="10000"/>
                </a:schemeClr>
              </a:solidFill>
            </a:endParaRPr>
          </a:p>
        </p:txBody>
      </p:sp>
      <p:sp>
        <p:nvSpPr>
          <p:cNvPr id="7" name="Content Placeholder 6"/>
          <p:cNvSpPr>
            <a:spLocks noGrp="1"/>
          </p:cNvSpPr>
          <p:nvPr>
            <p:ph sz="quarter" idx="1"/>
          </p:nvPr>
        </p:nvSpPr>
        <p:spPr>
          <a:xfrm>
            <a:off x="457200" y="1600200"/>
            <a:ext cx="8458200" cy="5334000"/>
          </a:xfrm>
        </p:spPr>
        <p:txBody>
          <a:bodyPr>
            <a:noAutofit/>
          </a:bodyPr>
          <a:lstStyle/>
          <a:p>
            <a:r>
              <a:rPr lang="en-US" dirty="0" smtClean="0"/>
              <a:t>Water turf just before it begins to wilt, signs of wilting include: </a:t>
            </a:r>
          </a:p>
          <a:p>
            <a:pPr lvl="1">
              <a:buClr>
                <a:schemeClr val="accent2"/>
              </a:buClr>
              <a:buSzPct val="60000"/>
              <a:buFont typeface="Wingdings" pitchFamily="2" charset="2"/>
              <a:buChar char="Ø"/>
            </a:pPr>
            <a:r>
              <a:rPr lang="en-US" sz="2900" dirty="0" smtClean="0"/>
              <a:t>A bluish-green or purplish color to the grass</a:t>
            </a:r>
          </a:p>
          <a:p>
            <a:pPr lvl="1">
              <a:buClr>
                <a:schemeClr val="accent2"/>
              </a:buClr>
              <a:buSzPct val="60000"/>
              <a:buFont typeface="Wingdings" pitchFamily="2" charset="2"/>
              <a:buChar char="Ø"/>
            </a:pPr>
            <a:r>
              <a:rPr lang="en-US" sz="2900" dirty="0" smtClean="0"/>
              <a:t>Rolling or folding blades of grass</a:t>
            </a:r>
          </a:p>
          <a:p>
            <a:pPr lvl="1">
              <a:buClr>
                <a:schemeClr val="accent2"/>
              </a:buClr>
              <a:buSzPct val="60000"/>
              <a:buFont typeface="Wingdings" pitchFamily="2" charset="2"/>
              <a:buChar char="Ø"/>
            </a:pPr>
            <a:r>
              <a:rPr lang="en-US" sz="2900" dirty="0" smtClean="0"/>
              <a:t>Footprints that remain on the lawn for several </a:t>
            </a:r>
            <a:br>
              <a:rPr lang="en-US" sz="2900" dirty="0" smtClean="0"/>
            </a:br>
            <a:r>
              <a:rPr lang="en-US" sz="2900" dirty="0" smtClean="0"/>
              <a:t>minutes after passage</a:t>
            </a:r>
          </a:p>
          <a:p>
            <a:pPr lvl="1">
              <a:buClr>
                <a:schemeClr val="accent2"/>
              </a:buClr>
              <a:buSzPct val="60000"/>
              <a:buFont typeface="Wingdings" pitchFamily="2" charset="2"/>
              <a:buChar char="Ø"/>
            </a:pPr>
            <a:r>
              <a:rPr lang="en-US" sz="2900" dirty="0" smtClean="0"/>
              <a:t>Soil that is dry at the </a:t>
            </a:r>
            <a:br>
              <a:rPr lang="en-US" sz="2900" dirty="0" smtClean="0"/>
            </a:br>
            <a:r>
              <a:rPr lang="en-US" sz="2900" dirty="0" smtClean="0"/>
              <a:t>soil surface; penetration </a:t>
            </a:r>
            <a:br>
              <a:rPr lang="en-US" sz="2900" dirty="0" smtClean="0"/>
            </a:br>
            <a:r>
              <a:rPr lang="en-US" sz="2900" dirty="0" smtClean="0"/>
              <a:t>with a screwdriver is </a:t>
            </a:r>
            <a:br>
              <a:rPr lang="en-US" sz="2900" dirty="0" smtClean="0"/>
            </a:br>
            <a:r>
              <a:rPr lang="en-US" sz="2900" dirty="0" smtClean="0"/>
              <a:t>tough</a:t>
            </a:r>
          </a:p>
          <a:p>
            <a:pPr>
              <a:buFont typeface="Wingdings" pitchFamily="2" charset="2"/>
              <a:buChar char="q"/>
            </a:pP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47FBFA7E-D92B-492B-B20A-03A974C3FB44}" type="slidenum">
              <a:rPr lang="en-US" smtClean="0"/>
              <a:pPr/>
              <a:t>18</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1" y="4191000"/>
            <a:ext cx="3808955" cy="2539048"/>
          </a:xfrm>
          <a:prstGeom prst="rect">
            <a:avLst/>
          </a:prstGeom>
        </p:spPr>
      </p:pic>
    </p:spTree>
    <p:extLst>
      <p:ext uri="{BB962C8B-B14F-4D97-AF65-F5344CB8AC3E}">
        <p14:creationId xmlns:p14="http://schemas.microsoft.com/office/powerpoint/2010/main" val="2493649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Irrigation Timing Continued</a:t>
            </a:r>
            <a:endParaRPr lang="en-US" sz="3200" dirty="0">
              <a:solidFill>
                <a:schemeClr val="bg2">
                  <a:lumMod val="10000"/>
                </a:schemeClr>
              </a:solidFill>
            </a:endParaRPr>
          </a:p>
        </p:txBody>
      </p:sp>
      <p:sp>
        <p:nvSpPr>
          <p:cNvPr id="6" name="Slide Number Placeholder 5"/>
          <p:cNvSpPr>
            <a:spLocks noGrp="1"/>
          </p:cNvSpPr>
          <p:nvPr>
            <p:ph type="sldNum" sz="quarter" idx="12"/>
          </p:nvPr>
        </p:nvSpPr>
        <p:spPr/>
        <p:txBody>
          <a:bodyPr>
            <a:normAutofit fontScale="85000" lnSpcReduction="20000"/>
          </a:bodyPr>
          <a:lstStyle/>
          <a:p>
            <a:fld id="{47FBFA7E-D92B-492B-B20A-03A974C3FB44}" type="slidenum">
              <a:rPr lang="en-US" smtClean="0"/>
              <a:pPr/>
              <a:t>19</a:t>
            </a:fld>
            <a:endParaRPr lang="en-US"/>
          </a:p>
        </p:txBody>
      </p:sp>
      <p:sp>
        <p:nvSpPr>
          <p:cNvPr id="7" name="Rectangle 6"/>
          <p:cNvSpPr/>
          <p:nvPr/>
        </p:nvSpPr>
        <p:spPr>
          <a:xfrm>
            <a:off x="533400" y="1687354"/>
            <a:ext cx="8382000" cy="5170646"/>
          </a:xfrm>
          <a:prstGeom prst="rect">
            <a:avLst/>
          </a:prstGeom>
        </p:spPr>
        <p:txBody>
          <a:bodyPr wrap="square">
            <a:spAutoFit/>
          </a:bodyPr>
          <a:lstStyle/>
          <a:p>
            <a:pPr marL="320040" indent="-320040">
              <a:buClr>
                <a:schemeClr val="accent2"/>
              </a:buClr>
              <a:buSzPct val="60000"/>
              <a:buFont typeface="Wingdings" pitchFamily="2" charset="2"/>
              <a:buChar char="q"/>
            </a:pPr>
            <a:r>
              <a:rPr lang="en-US" sz="3000" dirty="0" smtClean="0"/>
              <a:t>Water turf very early in the morning, this can limit evaporation and reduces disease problems </a:t>
            </a:r>
          </a:p>
          <a:p>
            <a:pPr marL="320040" lvl="0" indent="-320040">
              <a:buClr>
                <a:schemeClr val="accent2"/>
              </a:buClr>
              <a:buSzPct val="60000"/>
              <a:buFont typeface="Wingdings" pitchFamily="2" charset="2"/>
              <a:buChar char="q"/>
            </a:pPr>
            <a:r>
              <a:rPr lang="en-US" sz="3000" dirty="0" smtClean="0"/>
              <a:t>Extended periods of leaf wetness caused by high humidity, excessive watering and standing water encourages fungal diseases</a:t>
            </a:r>
          </a:p>
          <a:p>
            <a:pPr marL="320040" lvl="0" indent="-320040">
              <a:buClr>
                <a:schemeClr val="accent2"/>
              </a:buClr>
              <a:buSzPct val="60000"/>
              <a:buFont typeface="Wingdings" pitchFamily="2" charset="2"/>
              <a:buChar char="q"/>
            </a:pPr>
            <a:r>
              <a:rPr lang="en-US" sz="3000" dirty="0" smtClean="0"/>
              <a:t>All areas of the lawn should </a:t>
            </a:r>
            <a:br>
              <a:rPr lang="en-US" sz="3000" dirty="0" smtClean="0"/>
            </a:br>
            <a:r>
              <a:rPr lang="en-US" sz="3000" dirty="0" smtClean="0"/>
              <a:t>receive adequate coverage </a:t>
            </a:r>
            <a:br>
              <a:rPr lang="en-US" sz="3000" dirty="0" smtClean="0"/>
            </a:br>
            <a:r>
              <a:rPr lang="en-US" sz="3000" dirty="0" smtClean="0"/>
              <a:t>and low spots should be </a:t>
            </a:r>
            <a:br>
              <a:rPr lang="en-US" sz="3000" dirty="0" smtClean="0"/>
            </a:br>
            <a:r>
              <a:rPr lang="en-US" sz="3000" dirty="0" smtClean="0"/>
              <a:t>leveled or drained to </a:t>
            </a:r>
            <a:br>
              <a:rPr lang="en-US" sz="3000" dirty="0" smtClean="0"/>
            </a:br>
            <a:r>
              <a:rPr lang="en-US" sz="3000" dirty="0" smtClean="0"/>
              <a:t>avoid waterlogged soils</a:t>
            </a:r>
          </a:p>
          <a:p>
            <a:pPr marL="320040" lvl="0" indent="-320040">
              <a:buClr>
                <a:schemeClr val="accent2"/>
              </a:buClr>
              <a:buSzPct val="60000"/>
              <a:buFont typeface="Wingdings" pitchFamily="2" charset="2"/>
              <a:buChar char="q"/>
            </a:pPr>
            <a:endParaRPr lang="en-US" sz="30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0972" y="4419600"/>
            <a:ext cx="3275076" cy="21841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Autofit/>
          </a:bodyPr>
          <a:lstStyle/>
          <a:p>
            <a:pPr marL="514350" lvl="0" indent="-514350">
              <a:buFont typeface="+mj-lt"/>
              <a:buAutoNum type="arabicPeriod"/>
            </a:pPr>
            <a:r>
              <a:rPr lang="en-US" sz="3200" dirty="0" smtClean="0"/>
              <a:t>Understand cultural turf management practices including:</a:t>
            </a:r>
          </a:p>
          <a:p>
            <a:pPr marL="880110" lvl="1" indent="-514350">
              <a:buClr>
                <a:schemeClr val="accent2"/>
              </a:buClr>
              <a:buFont typeface="+mj-lt"/>
              <a:buAutoNum type="alphaLcPeriod"/>
            </a:pPr>
            <a:r>
              <a:rPr lang="en-US" sz="3200" dirty="0" smtClean="0"/>
              <a:t>Mowing</a:t>
            </a:r>
          </a:p>
          <a:p>
            <a:pPr marL="880110" lvl="1" indent="-514350">
              <a:buClr>
                <a:schemeClr val="accent2"/>
              </a:buClr>
              <a:buFont typeface="+mj-lt"/>
              <a:buAutoNum type="alphaLcPeriod"/>
            </a:pPr>
            <a:r>
              <a:rPr lang="en-US" sz="3200" dirty="0" smtClean="0"/>
              <a:t>Fertilization </a:t>
            </a:r>
          </a:p>
          <a:p>
            <a:pPr marL="880110" lvl="1" indent="-514350">
              <a:buClr>
                <a:schemeClr val="accent2"/>
              </a:buClr>
              <a:buFont typeface="+mj-lt"/>
              <a:buAutoNum type="alphaLcPeriod"/>
            </a:pPr>
            <a:r>
              <a:rPr lang="en-US" sz="3200" dirty="0" smtClean="0"/>
              <a:t>Irrigation</a:t>
            </a:r>
          </a:p>
          <a:p>
            <a:pPr marL="880110" lvl="1" indent="-514350">
              <a:buClr>
                <a:schemeClr val="accent2"/>
              </a:buClr>
              <a:buFont typeface="+mj-lt"/>
              <a:buAutoNum type="alphaLcPeriod"/>
            </a:pPr>
            <a:r>
              <a:rPr lang="en-US" sz="3200" dirty="0" smtClean="0"/>
              <a:t>Soil Analysis</a:t>
            </a:r>
          </a:p>
          <a:p>
            <a:pPr marL="880110" lvl="1" indent="-514350">
              <a:buClr>
                <a:schemeClr val="accent2"/>
              </a:buClr>
              <a:buFont typeface="+mj-lt"/>
              <a:buAutoNum type="alphaLcPeriod"/>
            </a:pPr>
            <a:r>
              <a:rPr lang="en-US" sz="3200" dirty="0" smtClean="0"/>
              <a:t>Aeration</a:t>
            </a:r>
          </a:p>
          <a:p>
            <a:pPr marL="880110" lvl="1" indent="-514350">
              <a:buClr>
                <a:schemeClr val="accent2"/>
              </a:buClr>
              <a:buFont typeface="+mj-lt"/>
              <a:buAutoNum type="alphaLcPeriod"/>
            </a:pPr>
            <a:r>
              <a:rPr lang="en-US" sz="3200" dirty="0" err="1" smtClean="0"/>
              <a:t>Overseeding</a:t>
            </a:r>
            <a:endParaRPr lang="en-US" sz="3200" dirty="0" smtClean="0"/>
          </a:p>
          <a:p>
            <a:pPr marL="0" indent="0">
              <a:buNone/>
            </a:pPr>
            <a:endParaRPr lang="en-US" sz="3200" dirty="0"/>
          </a:p>
        </p:txBody>
      </p:sp>
      <p:sp>
        <p:nvSpPr>
          <p:cNvPr id="4" name="Title 1"/>
          <p:cNvSpPr>
            <a:spLocks noGrp="1"/>
          </p:cNvSpPr>
          <p:nvPr>
            <p:ph type="title"/>
          </p:nvPr>
        </p:nvSpPr>
        <p:spPr>
          <a:xfrm>
            <a:off x="533400" y="304800"/>
            <a:ext cx="8153400" cy="990600"/>
          </a:xfrm>
        </p:spPr>
        <p:txBody>
          <a:bodyPr>
            <a:normAutofit/>
          </a:bodyPr>
          <a:lstStyle/>
          <a:p>
            <a:r>
              <a:rPr lang="en-US" sz="3200" dirty="0" smtClean="0">
                <a:solidFill>
                  <a:schemeClr val="bg2">
                    <a:lumMod val="10000"/>
                  </a:schemeClr>
                </a:solidFill>
              </a:rPr>
              <a:t>Learning Objectives</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EA97B22-1CDA-469B-88E8-0F2EBCED5F39}" type="slidenum">
              <a:rPr lang="en-US" smtClean="0"/>
              <a:pPr/>
              <a:t>2</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3855407"/>
            <a:ext cx="4724400" cy="266375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Soil Analysis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76400"/>
            <a:ext cx="8302752" cy="4495800"/>
          </a:xfrm>
        </p:spPr>
        <p:txBody>
          <a:bodyPr>
            <a:noAutofit/>
          </a:bodyPr>
          <a:lstStyle/>
          <a:p>
            <a:pPr marL="0" indent="0">
              <a:buNone/>
            </a:pPr>
            <a:r>
              <a:rPr lang="en-US" sz="3200" dirty="0" smtClean="0"/>
              <a:t>An uninformed approach to soil and nutrient management is neither economically viable nor environmentally responsible</a:t>
            </a:r>
          </a:p>
          <a:p>
            <a:r>
              <a:rPr lang="en-US" sz="3200" dirty="0" smtClean="0"/>
              <a:t>Basic soil test results can dictate approaches to soil management, assessment of overall plant health, refinement of a fertility program,  prevention of nutrient losses to the environment and other aspects of management</a:t>
            </a:r>
          </a:p>
        </p:txBody>
      </p:sp>
      <p:sp>
        <p:nvSpPr>
          <p:cNvPr id="4" name="Slide Number Placeholder 3"/>
          <p:cNvSpPr>
            <a:spLocks noGrp="1"/>
          </p:cNvSpPr>
          <p:nvPr>
            <p:ph type="sldNum" sz="quarter" idx="12"/>
          </p:nvPr>
        </p:nvSpPr>
        <p:spPr/>
        <p:txBody>
          <a:bodyPr>
            <a:normAutofit fontScale="85000" lnSpcReduction="20000"/>
          </a:bodyPr>
          <a:lstStyle/>
          <a:p>
            <a:fld id="{EEA97B22-1CDA-469B-88E8-0F2EBCED5F39}"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Soil Analysis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302752" cy="4495800"/>
          </a:xfrm>
        </p:spPr>
        <p:txBody>
          <a:bodyPr>
            <a:noAutofit/>
          </a:bodyPr>
          <a:lstStyle/>
          <a:p>
            <a:r>
              <a:rPr lang="en-US" sz="3200" dirty="0" smtClean="0"/>
              <a:t>Sample soil and conduct chemical and physical soils analysis prior to establishment, renovation or at the beginning of assuming management responsibility for a site where limited history is available</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EEA97B22-1CDA-469B-88E8-0F2EBCED5F39}" type="slidenum">
              <a:rPr lang="en-US" smtClean="0"/>
              <a:pPr/>
              <a:t>21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3733800"/>
            <a:ext cx="4495800" cy="2996588"/>
          </a:xfrm>
          <a:prstGeom prst="rect">
            <a:avLst/>
          </a:prstGeom>
        </p:spPr>
      </p:pic>
    </p:spTree>
    <p:extLst>
      <p:ext uri="{BB962C8B-B14F-4D97-AF65-F5344CB8AC3E}">
        <p14:creationId xmlns:p14="http://schemas.microsoft.com/office/powerpoint/2010/main" val="1209565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96847025"/>
              </p:ext>
            </p:extLst>
          </p:nvPr>
        </p:nvGraphicFramePr>
        <p:xfrm>
          <a:off x="609600" y="1783080"/>
          <a:ext cx="8305800" cy="4541520"/>
        </p:xfrm>
        <a:graphic>
          <a:graphicData uri="http://schemas.openxmlformats.org/drawingml/2006/table">
            <a:tbl>
              <a:tblPr firstRow="1" bandRow="1">
                <a:tableStyleId>{5C22544A-7EE6-4342-B048-85BDC9FD1C3A}</a:tableStyleId>
              </a:tblPr>
              <a:tblGrid>
                <a:gridCol w="4152900"/>
                <a:gridCol w="4152900"/>
              </a:tblGrid>
              <a:tr h="370840">
                <a:tc>
                  <a:txBody>
                    <a:bodyPr/>
                    <a:lstStyle/>
                    <a:p>
                      <a:r>
                        <a:rPr lang="en-US" sz="2800" dirty="0" smtClean="0">
                          <a:solidFill>
                            <a:schemeClr val="tx1"/>
                          </a:solidFill>
                        </a:rPr>
                        <a:t>Soil Chemical Properties</a:t>
                      </a:r>
                      <a:endParaRPr lang="en-US" sz="2800" dirty="0">
                        <a:solidFill>
                          <a:schemeClr val="tx1"/>
                        </a:solidFill>
                      </a:endParaRPr>
                    </a:p>
                  </a:txBody>
                  <a:tcPr>
                    <a:solidFill>
                      <a:schemeClr val="accent2">
                        <a:lumMod val="20000"/>
                        <a:lumOff val="80000"/>
                      </a:schemeClr>
                    </a:solidFill>
                  </a:tcPr>
                </a:tc>
                <a:tc>
                  <a:txBody>
                    <a:bodyPr/>
                    <a:lstStyle/>
                    <a:p>
                      <a:r>
                        <a:rPr lang="en-US" sz="2800" dirty="0" smtClean="0">
                          <a:solidFill>
                            <a:schemeClr val="tx1"/>
                          </a:solidFill>
                        </a:rPr>
                        <a:t>Soil Physical Properties</a:t>
                      </a:r>
                      <a:endParaRPr lang="en-US" sz="2800" dirty="0">
                        <a:solidFill>
                          <a:schemeClr val="tx1"/>
                        </a:solidFill>
                      </a:endParaRPr>
                    </a:p>
                  </a:txBody>
                  <a:tcPr>
                    <a:solidFill>
                      <a:schemeClr val="accent2">
                        <a:lumMod val="20000"/>
                        <a:lumOff val="80000"/>
                      </a:schemeClr>
                    </a:solidFill>
                  </a:tcPr>
                </a:tc>
              </a:tr>
              <a:tr h="370840">
                <a:tc>
                  <a:txBody>
                    <a:bodyPr/>
                    <a:lstStyle/>
                    <a:p>
                      <a:r>
                        <a:rPr lang="en-US" sz="2800" dirty="0" smtClean="0"/>
                        <a:t>E.g., pH, fertility, nutrient reserves, heavy  metals, salinity</a:t>
                      </a:r>
                      <a:endParaRPr lang="en-US" sz="2800" dirty="0"/>
                    </a:p>
                  </a:txBody>
                  <a:tcPr/>
                </a:tc>
                <a:tc>
                  <a:txBody>
                    <a:bodyPr/>
                    <a:lstStyle/>
                    <a:p>
                      <a:r>
                        <a:rPr lang="fr-FR" sz="2800" dirty="0" err="1" smtClean="0"/>
                        <a:t>E.g</a:t>
                      </a:r>
                      <a:r>
                        <a:rPr lang="fr-FR" sz="2800" dirty="0" smtClean="0"/>
                        <a:t>., texture, </a:t>
                      </a:r>
                      <a:r>
                        <a:rPr lang="en-US" sz="2800" noProof="0" dirty="0" smtClean="0"/>
                        <a:t>particle</a:t>
                      </a:r>
                      <a:r>
                        <a:rPr lang="fr-FR" sz="2800" dirty="0" smtClean="0"/>
                        <a:t> size distribution, percent </a:t>
                      </a:r>
                      <a:r>
                        <a:rPr lang="en-US" sz="2800" noProof="0" dirty="0" smtClean="0"/>
                        <a:t>organic</a:t>
                      </a:r>
                      <a:r>
                        <a:rPr lang="fr-FR" sz="2800" dirty="0" smtClean="0"/>
                        <a:t> </a:t>
                      </a:r>
                      <a:r>
                        <a:rPr lang="en-US" sz="2800" noProof="0" dirty="0" smtClean="0"/>
                        <a:t>matter</a:t>
                      </a:r>
                      <a:endParaRPr lang="en-US" sz="2800" noProof="0" dirty="0"/>
                    </a:p>
                  </a:txBody>
                  <a:tcPr/>
                </a:tc>
              </a:tr>
              <a:tr h="370840">
                <a:tc>
                  <a:txBody>
                    <a:bodyPr/>
                    <a:lstStyle/>
                    <a:p>
                      <a:pPr marL="320040" indent="-320040">
                        <a:buFont typeface="Arial" pitchFamily="34" charset="0"/>
                        <a:buChar char="•"/>
                      </a:pPr>
                      <a:r>
                        <a:rPr lang="en-US" sz="2800" dirty="0" smtClean="0"/>
                        <a:t>Provides information about the growing conditions plants will be exposed to</a:t>
                      </a:r>
                    </a:p>
                    <a:p>
                      <a:pPr marL="320040" indent="-320040">
                        <a:buFont typeface="Arial" pitchFamily="34" charset="0"/>
                        <a:buChar char="•"/>
                      </a:pPr>
                      <a:r>
                        <a:rPr lang="en-US" sz="2800" dirty="0" smtClean="0"/>
                        <a:t>Determines fertilizer and pH adjustment needs</a:t>
                      </a:r>
                      <a:endParaRPr lang="en-US" sz="2800" dirty="0"/>
                    </a:p>
                  </a:txBody>
                  <a:tcPr/>
                </a:tc>
                <a:tc>
                  <a:txBody>
                    <a:bodyPr/>
                    <a:lstStyle/>
                    <a:p>
                      <a:pPr marL="320040" indent="-320040">
                        <a:buFont typeface="Arial" pitchFamily="34" charset="0"/>
                        <a:buChar char="•"/>
                      </a:pPr>
                      <a:r>
                        <a:rPr lang="en-US" sz="2800" dirty="0" smtClean="0"/>
                        <a:t>Provides information about soil health</a:t>
                      </a:r>
                    </a:p>
                    <a:p>
                      <a:pPr marL="320040" indent="-320040">
                        <a:buFont typeface="Arial" pitchFamily="34" charset="0"/>
                        <a:buChar char="•"/>
                      </a:pPr>
                      <a:r>
                        <a:rPr lang="en-US" sz="2800" dirty="0" smtClean="0"/>
                        <a:t>Helps indicate drainage characteristics and the compatibility of amendments</a:t>
                      </a:r>
                      <a:endParaRPr lang="en-US" sz="2800" dirty="0"/>
                    </a:p>
                  </a:txBody>
                  <a:tcPr/>
                </a:tc>
              </a:tr>
            </a:tbl>
          </a:graphicData>
        </a:graphic>
      </p:graphicFrame>
      <p:sp>
        <p:nvSpPr>
          <p:cNvPr id="4"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Soil Analysis</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EA97B22-1CDA-469B-88E8-0F2EBCED5F39}"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Soil Analysis</a:t>
            </a:r>
            <a:endParaRPr lang="en-US" sz="3200" dirty="0">
              <a:solidFill>
                <a:schemeClr val="bg2">
                  <a:lumMod val="10000"/>
                </a:schemeClr>
              </a:solidFill>
            </a:endParaRPr>
          </a:p>
        </p:txBody>
      </p:sp>
      <p:sp>
        <p:nvSpPr>
          <p:cNvPr id="7" name="TextBox 6"/>
          <p:cNvSpPr txBox="1"/>
          <p:nvPr/>
        </p:nvSpPr>
        <p:spPr>
          <a:xfrm>
            <a:off x="609600" y="1676400"/>
            <a:ext cx="8229600" cy="5386090"/>
          </a:xfrm>
          <a:prstGeom prst="rect">
            <a:avLst/>
          </a:prstGeom>
          <a:noFill/>
        </p:spPr>
        <p:txBody>
          <a:bodyPr wrap="square" rtlCol="0">
            <a:spAutoFit/>
          </a:bodyPr>
          <a:lstStyle/>
          <a:p>
            <a:pPr marL="320040" indent="-320040">
              <a:buClr>
                <a:schemeClr val="accent2"/>
              </a:buClr>
              <a:buSzPct val="60000"/>
              <a:buFont typeface="Wingdings" pitchFamily="2" charset="2"/>
              <a:buChar char="q"/>
            </a:pPr>
            <a:r>
              <a:rPr lang="en-US" sz="3200" dirty="0" smtClean="0"/>
              <a:t>For established, healthy turf, conduct soil chemical analyses at least every three years and monitor pH annually</a:t>
            </a:r>
          </a:p>
          <a:p>
            <a:pPr marL="320040" indent="-320040">
              <a:buClr>
                <a:schemeClr val="accent2"/>
              </a:buClr>
              <a:buSzPct val="60000"/>
              <a:buFont typeface="Wingdings" pitchFamily="2" charset="2"/>
              <a:buChar char="q"/>
            </a:pPr>
            <a:r>
              <a:rPr lang="en-US" sz="3200" dirty="0" smtClean="0"/>
              <a:t>Test soil conditioners, </a:t>
            </a:r>
            <a:br>
              <a:rPr lang="en-US" sz="3200" dirty="0" smtClean="0"/>
            </a:br>
            <a:r>
              <a:rPr lang="en-US" sz="3200" dirty="0" smtClean="0"/>
              <a:t>topdressing materials, </a:t>
            </a:r>
            <a:br>
              <a:rPr lang="en-US" sz="3200" dirty="0" smtClean="0"/>
            </a:br>
            <a:r>
              <a:rPr lang="en-US" sz="3200" dirty="0" smtClean="0"/>
              <a:t>composts and other </a:t>
            </a:r>
            <a:br>
              <a:rPr lang="en-US" sz="3200" dirty="0" smtClean="0"/>
            </a:br>
            <a:r>
              <a:rPr lang="en-US" sz="3200" dirty="0" smtClean="0"/>
              <a:t>turf amendments </a:t>
            </a:r>
            <a:br>
              <a:rPr lang="en-US" sz="3200" dirty="0" smtClean="0"/>
            </a:br>
            <a:r>
              <a:rPr lang="en-US" sz="3200" dirty="0" smtClean="0"/>
              <a:t>separately </a:t>
            </a:r>
            <a:br>
              <a:rPr lang="en-US" sz="3200" dirty="0" smtClean="0"/>
            </a:br>
            <a:r>
              <a:rPr lang="en-US" sz="3200" dirty="0" smtClean="0"/>
              <a:t>to ensure suitability </a:t>
            </a:r>
            <a:br>
              <a:rPr lang="en-US" sz="3200" dirty="0" smtClean="0"/>
            </a:br>
            <a:r>
              <a:rPr lang="en-US" sz="3200" dirty="0" smtClean="0"/>
              <a:t>for use </a:t>
            </a:r>
          </a:p>
          <a:p>
            <a:endParaRPr lang="en-US" sz="2400" dirty="0"/>
          </a:p>
        </p:txBody>
      </p:sp>
      <p:sp>
        <p:nvSpPr>
          <p:cNvPr id="5" name="Slide Number Placeholder 4"/>
          <p:cNvSpPr>
            <a:spLocks noGrp="1"/>
          </p:cNvSpPr>
          <p:nvPr>
            <p:ph type="sldNum" sz="quarter" idx="12"/>
          </p:nvPr>
        </p:nvSpPr>
        <p:spPr/>
        <p:txBody>
          <a:bodyPr>
            <a:normAutofit fontScale="85000" lnSpcReduction="20000"/>
          </a:bodyPr>
          <a:lstStyle/>
          <a:p>
            <a:fld id="{EEA97B22-1CDA-469B-88E8-0F2EBCED5F39}" type="slidenum">
              <a:rPr lang="en-US" smtClean="0"/>
              <a:pPr/>
              <a:t>23</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5789"/>
          <a:stretch/>
        </p:blipFill>
        <p:spPr>
          <a:xfrm>
            <a:off x="4800600" y="3428999"/>
            <a:ext cx="4343400" cy="3342545"/>
          </a:xfrm>
          <a:prstGeom prst="rect">
            <a:avLst/>
          </a:prstGeom>
        </p:spPr>
      </p:pic>
      <p:sp>
        <p:nvSpPr>
          <p:cNvPr id="8" name="TextBox 7"/>
          <p:cNvSpPr txBox="1"/>
          <p:nvPr/>
        </p:nvSpPr>
        <p:spPr>
          <a:xfrm>
            <a:off x="6858000" y="3244334"/>
            <a:ext cx="1191545" cy="369332"/>
          </a:xfrm>
          <a:prstGeom prst="rect">
            <a:avLst/>
          </a:prstGeom>
          <a:noFill/>
        </p:spPr>
        <p:txBody>
          <a:bodyPr wrap="none" rtlCol="0">
            <a:spAutoFit/>
          </a:bodyPr>
          <a:lstStyle/>
          <a:p>
            <a:r>
              <a:rPr lang="en-US" i="1" dirty="0" smtClean="0"/>
              <a:t>Soil profile</a:t>
            </a:r>
            <a:endParaRPr lang="en-US" i="1" dirty="0"/>
          </a:p>
        </p:txBody>
      </p:sp>
    </p:spTree>
    <p:extLst>
      <p:ext uri="{BB962C8B-B14F-4D97-AF65-F5344CB8AC3E}">
        <p14:creationId xmlns:p14="http://schemas.microsoft.com/office/powerpoint/2010/main" val="886153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524000"/>
            <a:ext cx="8302752" cy="5257800"/>
          </a:xfrm>
        </p:spPr>
        <p:txBody>
          <a:bodyPr>
            <a:noAutofit/>
          </a:bodyPr>
          <a:lstStyle/>
          <a:p>
            <a:r>
              <a:rPr lang="en-US" sz="3100" dirty="0" smtClean="0"/>
              <a:t>Learn how to correctly interpret soil test results</a:t>
            </a:r>
            <a:br>
              <a:rPr lang="en-US" sz="3100" dirty="0" smtClean="0"/>
            </a:br>
            <a:r>
              <a:rPr lang="en-US" sz="3100" dirty="0" smtClean="0"/>
              <a:t>Soil test results are of little value without an appropriate interpretation</a:t>
            </a:r>
          </a:p>
          <a:p>
            <a:r>
              <a:rPr lang="en-US" sz="3100" dirty="0" smtClean="0"/>
              <a:t>As the soil test level for a nutrient increases, plant growth increases to a point where the nutrient is no longer limiting; this point is known as the critical soil test level</a:t>
            </a:r>
            <a:r>
              <a:rPr lang="en-US" sz="3100" dirty="0"/>
              <a:t/>
            </a:r>
            <a:br>
              <a:rPr lang="en-US" sz="3100" dirty="0"/>
            </a:br>
            <a:r>
              <a:rPr lang="en-US" sz="3100" dirty="0" smtClean="0"/>
              <a:t>The critical soil test level is defined as the extractable nutrient concentration in soil above which improved plant growth or performance is unlikely</a:t>
            </a:r>
          </a:p>
        </p:txBody>
      </p:sp>
      <p:sp>
        <p:nvSpPr>
          <p:cNvPr id="4"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Soil Analysis</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EA97B22-1CDA-469B-88E8-0F2EBCED5F39}"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302752" cy="5257800"/>
          </a:xfrm>
        </p:spPr>
        <p:txBody>
          <a:bodyPr>
            <a:normAutofit/>
          </a:bodyPr>
          <a:lstStyle/>
          <a:p>
            <a:r>
              <a:rPr lang="en-US" sz="3200" dirty="0" smtClean="0"/>
              <a:t>Nutrient levels are considered sufficient when the concentration is just above the critical soil test level </a:t>
            </a:r>
            <a:br>
              <a:rPr lang="en-US" sz="3200" dirty="0" smtClean="0"/>
            </a:br>
            <a:r>
              <a:rPr lang="en-US" sz="3200" dirty="0" smtClean="0"/>
              <a:t>This is known as the </a:t>
            </a:r>
            <a:r>
              <a:rPr lang="en-US" sz="3200" b="1" dirty="0" smtClean="0"/>
              <a:t>optimum soil test range</a:t>
            </a:r>
            <a:endParaRPr lang="en-US" sz="3200" dirty="0"/>
          </a:p>
        </p:txBody>
      </p:sp>
      <p:sp>
        <p:nvSpPr>
          <p:cNvPr id="4"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Soil Analysis</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EA97B22-1CDA-469B-88E8-0F2EBCED5F39}" type="slidenum">
              <a:rPr lang="en-US" smtClean="0"/>
              <a:pPr/>
              <a:t>25</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3711450"/>
            <a:ext cx="3326606" cy="2738886"/>
          </a:xfrm>
          <a:prstGeom prst="rect">
            <a:avLst/>
          </a:prstGeom>
        </p:spPr>
      </p:pic>
    </p:spTree>
    <p:extLst>
      <p:ext uri="{BB962C8B-B14F-4D97-AF65-F5344CB8AC3E}">
        <p14:creationId xmlns:p14="http://schemas.microsoft.com/office/powerpoint/2010/main" val="4056607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4724400"/>
          </a:xfrm>
        </p:spPr>
        <p:txBody>
          <a:bodyPr>
            <a:noAutofit/>
          </a:bodyPr>
          <a:lstStyle/>
          <a:p>
            <a:r>
              <a:rPr lang="en-US" sz="3200" dirty="0" smtClean="0"/>
              <a:t>When levels are below the optimum range (very low or low), the addition of more nutrients will usually improve turf performance</a:t>
            </a:r>
          </a:p>
          <a:p>
            <a:r>
              <a:rPr lang="en-US" sz="3200" dirty="0" smtClean="0"/>
              <a:t>When soil test levels are in the optimum range turf response to application of that nutrient is unlikely, but some amount may be recommended to maintain soil levels over time</a:t>
            </a:r>
          </a:p>
          <a:p>
            <a:r>
              <a:rPr lang="en-US" sz="3200" dirty="0" smtClean="0"/>
              <a:t>There are do-it-yourself soil test kits or soil test services available</a:t>
            </a:r>
          </a:p>
        </p:txBody>
      </p:sp>
      <p:sp>
        <p:nvSpPr>
          <p:cNvPr id="4"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Soil Analysis</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EA97B22-1CDA-469B-88E8-0F2EBCED5F39}"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Autofit/>
          </a:bodyPr>
          <a:lstStyle/>
          <a:p>
            <a:r>
              <a:rPr lang="en-US" sz="3200" dirty="0"/>
              <a:t>F</a:t>
            </a:r>
            <a:r>
              <a:rPr lang="en-US" sz="3200" dirty="0" smtClean="0"/>
              <a:t>actors other than nutrients may limit turfgrass growth, and simply adding more nutrients may not improve turf performance</a:t>
            </a:r>
          </a:p>
          <a:p>
            <a:r>
              <a:rPr lang="en-US" sz="3200" dirty="0" smtClean="0"/>
              <a:t>To optimize turf performance and maximize response to fertilizer, sound management practices must be used including cultivar selection, establishment, irrigation management and pest and stress management</a:t>
            </a:r>
            <a:endParaRPr lang="en-US" sz="3200" dirty="0"/>
          </a:p>
        </p:txBody>
      </p:sp>
      <p:sp>
        <p:nvSpPr>
          <p:cNvPr id="4"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Soil Analysis</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EEA97B22-1CDA-469B-88E8-0F2EBCED5F39}" type="slidenum">
              <a:rPr lang="en-US" smtClean="0"/>
              <a:pPr/>
              <a:t>27</a:t>
            </a:fld>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8983" b="54850"/>
          <a:stretch/>
        </p:blipFill>
        <p:spPr>
          <a:xfrm>
            <a:off x="4495800" y="5666153"/>
            <a:ext cx="4648200" cy="1191848"/>
          </a:xfrm>
          <a:prstGeom prst="rect">
            <a:avLst/>
          </a:prstGeom>
        </p:spPr>
      </p:pic>
    </p:spTree>
    <p:extLst>
      <p:ext uri="{BB962C8B-B14F-4D97-AF65-F5344CB8AC3E}">
        <p14:creationId xmlns:p14="http://schemas.microsoft.com/office/powerpoint/2010/main" val="2194002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Interpretation of Soil Test Categories</a:t>
            </a:r>
            <a:endParaRPr lang="en-US" sz="3200" dirty="0">
              <a:solidFill>
                <a:schemeClr val="bg2">
                  <a:lumMod val="1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58161610"/>
              </p:ext>
            </p:extLst>
          </p:nvPr>
        </p:nvGraphicFramePr>
        <p:xfrm>
          <a:off x="228600" y="1600200"/>
          <a:ext cx="8763000" cy="5227320"/>
        </p:xfrm>
        <a:graphic>
          <a:graphicData uri="http://schemas.openxmlformats.org/drawingml/2006/table">
            <a:tbl>
              <a:tblPr firstRow="1" bandRow="1">
                <a:tableStyleId>{5C22544A-7EE6-4342-B048-85BDC9FD1C3A}</a:tableStyleId>
              </a:tblPr>
              <a:tblGrid>
                <a:gridCol w="1322717"/>
                <a:gridCol w="7440283"/>
              </a:tblGrid>
              <a:tr h="381000">
                <a:tc>
                  <a:txBody>
                    <a:bodyPr/>
                    <a:lstStyle/>
                    <a:p>
                      <a:r>
                        <a:rPr lang="en-US" sz="1800" dirty="0" smtClean="0">
                          <a:solidFill>
                            <a:schemeClr val="bg2">
                              <a:lumMod val="10000"/>
                            </a:schemeClr>
                          </a:solidFill>
                        </a:rPr>
                        <a:t>Categories</a:t>
                      </a:r>
                      <a:endParaRPr lang="en-US" sz="1800" dirty="0">
                        <a:solidFill>
                          <a:schemeClr val="bg2">
                            <a:lumMod val="10000"/>
                          </a:schemeClr>
                        </a:solidFill>
                      </a:endParaRPr>
                    </a:p>
                  </a:txBody>
                  <a:tcPr>
                    <a:solidFill>
                      <a:schemeClr val="accent2">
                        <a:lumMod val="20000"/>
                        <a:lumOff val="80000"/>
                      </a:schemeClr>
                    </a:solidFill>
                  </a:tcPr>
                </a:tc>
                <a:tc>
                  <a:txBody>
                    <a:bodyPr/>
                    <a:lstStyle/>
                    <a:p>
                      <a:r>
                        <a:rPr lang="en-US" sz="1800" dirty="0" smtClean="0">
                          <a:solidFill>
                            <a:schemeClr val="bg2">
                              <a:lumMod val="10000"/>
                            </a:schemeClr>
                          </a:solidFill>
                        </a:rPr>
                        <a:t>Interpretation</a:t>
                      </a:r>
                      <a:endParaRPr lang="en-US" sz="1800" dirty="0">
                        <a:solidFill>
                          <a:schemeClr val="bg2">
                            <a:lumMod val="10000"/>
                          </a:schemeClr>
                        </a:solidFill>
                      </a:endParaRPr>
                    </a:p>
                  </a:txBody>
                  <a:tcPr>
                    <a:solidFill>
                      <a:schemeClr val="accent2">
                        <a:lumMod val="20000"/>
                        <a:lumOff val="80000"/>
                      </a:schemeClr>
                    </a:solidFill>
                  </a:tcPr>
                </a:tc>
              </a:tr>
              <a:tr h="631371">
                <a:tc>
                  <a:txBody>
                    <a:bodyPr/>
                    <a:lstStyle/>
                    <a:p>
                      <a:r>
                        <a:rPr lang="en-US" sz="1800" b="1" dirty="0" smtClean="0"/>
                        <a:t>Very Low</a:t>
                      </a:r>
                      <a:endParaRPr lang="en-US" sz="1800" b="1" dirty="0"/>
                    </a:p>
                  </a:txBody>
                  <a:tcPr/>
                </a:tc>
                <a:tc>
                  <a:txBody>
                    <a:bodyPr/>
                    <a:lstStyle/>
                    <a:p>
                      <a:r>
                        <a:rPr lang="en-US" sz="1800" dirty="0" smtClean="0"/>
                        <a:t>Substantial amounts of additional nutrients required to achieve optimum growth Fertilizer rates should be based on plant response and are designed to gradually increase soil nutrient levels to the optimum range over several years</a:t>
                      </a:r>
                      <a:endParaRPr lang="en-US" sz="1800" dirty="0"/>
                    </a:p>
                  </a:txBody>
                  <a:tcPr/>
                </a:tc>
              </a:tr>
              <a:tr h="631371">
                <a:tc>
                  <a:txBody>
                    <a:bodyPr/>
                    <a:lstStyle/>
                    <a:p>
                      <a:r>
                        <a:rPr lang="en-US" sz="1800" b="1" dirty="0" smtClean="0"/>
                        <a:t>Low</a:t>
                      </a:r>
                      <a:endParaRPr lang="en-US" sz="1800" b="1" dirty="0"/>
                    </a:p>
                  </a:txBody>
                  <a:tcPr/>
                </a:tc>
                <a:tc>
                  <a:txBody>
                    <a:bodyPr/>
                    <a:lstStyle/>
                    <a:p>
                      <a:r>
                        <a:rPr lang="en-US" sz="1800" dirty="0" smtClean="0"/>
                        <a:t>Moderate amounts of additional nutrients needed to achieve optimum growth</a:t>
                      </a:r>
                      <a:br>
                        <a:rPr lang="en-US" sz="1800" dirty="0" smtClean="0"/>
                      </a:br>
                      <a:r>
                        <a:rPr lang="en-US" sz="1800" dirty="0" smtClean="0"/>
                        <a:t>Recommendations based on plant response and are intended to gradually increase soil nutrient levels to the optimum range</a:t>
                      </a:r>
                      <a:endParaRPr lang="en-US" sz="1800" dirty="0"/>
                    </a:p>
                  </a:txBody>
                  <a:tcPr/>
                </a:tc>
              </a:tr>
              <a:tr h="631371">
                <a:tc>
                  <a:txBody>
                    <a:bodyPr/>
                    <a:lstStyle/>
                    <a:p>
                      <a:r>
                        <a:rPr lang="en-US" sz="1800" b="1" dirty="0" smtClean="0"/>
                        <a:t>Optimum</a:t>
                      </a:r>
                      <a:endParaRPr lang="en-US" sz="1800" b="1" dirty="0"/>
                    </a:p>
                  </a:txBody>
                  <a:tcPr/>
                </a:tc>
                <a:tc>
                  <a:txBody>
                    <a:bodyPr/>
                    <a:lstStyle/>
                    <a:p>
                      <a:r>
                        <a:rPr lang="en-US" sz="1800" dirty="0" smtClean="0"/>
                        <a:t>Most desirable soil test range on economic and environmental basis</a:t>
                      </a:r>
                    </a:p>
                    <a:p>
                      <a:r>
                        <a:rPr lang="en-US" sz="1800" dirty="0" smtClean="0"/>
                        <a:t>To maintain this range for successive years, nutrients must be retained in the system, or those nutrients lost or consumed must be replaced</a:t>
                      </a:r>
                      <a:endParaRPr lang="en-US" sz="1800" dirty="0"/>
                    </a:p>
                  </a:txBody>
                  <a:tcPr/>
                </a:tc>
              </a:tr>
              <a:tr h="631371">
                <a:tc>
                  <a:txBody>
                    <a:bodyPr/>
                    <a:lstStyle/>
                    <a:p>
                      <a:r>
                        <a:rPr lang="en-US" sz="1800" b="1" dirty="0" smtClean="0"/>
                        <a:t>Above optimum</a:t>
                      </a:r>
                      <a:endParaRPr lang="en-US" sz="1800" b="1" dirty="0"/>
                    </a:p>
                  </a:txBody>
                  <a:tcPr/>
                </a:tc>
                <a:tc>
                  <a:txBody>
                    <a:bodyPr/>
                    <a:lstStyle/>
                    <a:p>
                      <a:r>
                        <a:rPr lang="en-US" sz="1800" dirty="0" smtClean="0"/>
                        <a:t>The nutrient is considered more than adequate and will not limit the plants </a:t>
                      </a:r>
                      <a:br>
                        <a:rPr lang="en-US" sz="1800" dirty="0" smtClean="0"/>
                      </a:br>
                      <a:r>
                        <a:rPr lang="en-US" sz="1800" dirty="0" smtClean="0"/>
                        <a:t>At the top end of this range, there is the possibility of a negative impact on the turf if nutrients are added</a:t>
                      </a:r>
                    </a:p>
                  </a:txBody>
                  <a:tcPr/>
                </a:tc>
              </a:tr>
              <a:tr h="631371">
                <a:tc>
                  <a:txBody>
                    <a:bodyPr/>
                    <a:lstStyle/>
                    <a:p>
                      <a:r>
                        <a:rPr lang="en-US" sz="1800" b="1" dirty="0" smtClean="0"/>
                        <a:t>Excessive </a:t>
                      </a:r>
                      <a:endParaRPr lang="en-US" sz="1800" b="1" dirty="0"/>
                    </a:p>
                  </a:txBody>
                  <a:tcPr/>
                </a:tc>
                <a:tc>
                  <a:txBody>
                    <a:bodyPr/>
                    <a:lstStyle/>
                    <a:p>
                      <a:r>
                        <a:rPr lang="en-US" sz="1800" dirty="0" smtClean="0"/>
                        <a:t>This soil test level is independent of plant response and, due to environmental concerns, is only defined for soil test phosphorus (P)</a:t>
                      </a:r>
                    </a:p>
                    <a:p>
                      <a:r>
                        <a:rPr lang="en-US" sz="1800" dirty="0" smtClean="0"/>
                        <a:t>No P should be applied and steps should be taken to minimize losses from leaching and runoff</a:t>
                      </a:r>
                      <a:endParaRPr lang="en-US" sz="1800" dirty="0"/>
                    </a:p>
                  </a:txBody>
                  <a:tcP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fld id="{EEA97B22-1CDA-469B-88E8-0F2EBCED5F39}"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r>
              <a:rPr lang="en-US" sz="3200" dirty="0" smtClean="0">
                <a:solidFill>
                  <a:schemeClr val="tx1"/>
                </a:solidFill>
              </a:rPr>
              <a:t>Aeration</a:t>
            </a:r>
            <a:endParaRPr lang="en-US" sz="3200" dirty="0">
              <a:solidFill>
                <a:schemeClr val="tx1"/>
              </a:solidFill>
            </a:endParaRPr>
          </a:p>
        </p:txBody>
      </p:sp>
      <p:sp>
        <p:nvSpPr>
          <p:cNvPr id="6" name="Content Placeholder 5"/>
          <p:cNvSpPr>
            <a:spLocks noGrp="1"/>
          </p:cNvSpPr>
          <p:nvPr>
            <p:ph sz="quarter" idx="1"/>
          </p:nvPr>
        </p:nvSpPr>
        <p:spPr>
          <a:xfrm>
            <a:off x="457200" y="1600200"/>
            <a:ext cx="8458200" cy="5105400"/>
          </a:xfrm>
        </p:spPr>
        <p:txBody>
          <a:bodyPr>
            <a:noAutofit/>
          </a:bodyPr>
          <a:lstStyle/>
          <a:p>
            <a:pPr>
              <a:buFont typeface="Wingdings" pitchFamily="2" charset="2"/>
              <a:buChar char="q"/>
            </a:pPr>
            <a:r>
              <a:rPr lang="en-US" sz="3000" dirty="0" smtClean="0"/>
              <a:t>Aeration is the process of making holes in the turf to improve air exchange, help water penetrate and drain and decrease the soil density and organic matter</a:t>
            </a:r>
          </a:p>
          <a:p>
            <a:pPr>
              <a:buFont typeface="Wingdings" pitchFamily="2" charset="2"/>
              <a:buChar char="q"/>
            </a:pPr>
            <a:r>
              <a:rPr lang="en-US" sz="3000" dirty="0" smtClean="0"/>
              <a:t>Soil compaction occurs when lawns are </a:t>
            </a:r>
            <a:r>
              <a:rPr lang="en-US" sz="3000" dirty="0"/>
              <a:t>used heavily and </a:t>
            </a:r>
            <a:r>
              <a:rPr lang="en-US" sz="3000" dirty="0" smtClean="0"/>
              <a:t>the pore spaces that allow water and air to pass through the soil collapse, creating poor conditions for root growth</a:t>
            </a:r>
          </a:p>
          <a:p>
            <a:pPr>
              <a:buFont typeface="Wingdings" pitchFamily="2" charset="2"/>
              <a:buChar char="q"/>
            </a:pPr>
            <a:r>
              <a:rPr lang="en-US" sz="3000" dirty="0" smtClean="0"/>
              <a:t>Aeration promotes growth, helps manage thatch buildup and relieves soil</a:t>
            </a:r>
            <a:r>
              <a:rPr lang="en-US" sz="3000" dirty="0" smtClean="0">
                <a:solidFill>
                  <a:srgbClr val="00B050"/>
                </a:solidFill>
              </a:rPr>
              <a:t> </a:t>
            </a:r>
            <a:r>
              <a:rPr lang="en-US" sz="3000" dirty="0" smtClean="0"/>
              <a:t>compaction </a:t>
            </a:r>
          </a:p>
          <a:p>
            <a:pPr>
              <a:buFont typeface="Wingdings" pitchFamily="2" charset="2"/>
              <a:buChar char="q"/>
            </a:pPr>
            <a:endParaRPr lang="en-US" sz="3000" dirty="0"/>
          </a:p>
        </p:txBody>
      </p:sp>
      <p:sp>
        <p:nvSpPr>
          <p:cNvPr id="5" name="Slide Number Placeholder 4"/>
          <p:cNvSpPr>
            <a:spLocks noGrp="1"/>
          </p:cNvSpPr>
          <p:nvPr>
            <p:ph type="sldNum" sz="quarter" idx="12"/>
          </p:nvPr>
        </p:nvSpPr>
        <p:spPr/>
        <p:txBody>
          <a:bodyPr>
            <a:normAutofit fontScale="85000" lnSpcReduction="20000"/>
          </a:bodyPr>
          <a:lstStyle/>
          <a:p>
            <a:fld id="{47FBFA7E-D92B-492B-B20A-03A974C3FB44}"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solidFill>
                  <a:schemeClr val="bg2">
                    <a:lumMod val="10000"/>
                  </a:schemeClr>
                </a:solidFill>
              </a:rPr>
              <a:t>Mowing</a:t>
            </a:r>
            <a:endParaRPr lang="en-US" sz="3200" dirty="0">
              <a:solidFill>
                <a:schemeClr val="bg2">
                  <a:lumMod val="10000"/>
                </a:schemeClr>
              </a:solidFill>
            </a:endParaRPr>
          </a:p>
        </p:txBody>
      </p:sp>
      <p:sp>
        <p:nvSpPr>
          <p:cNvPr id="6" name="Content Placeholder 5"/>
          <p:cNvSpPr>
            <a:spLocks noGrp="1"/>
          </p:cNvSpPr>
          <p:nvPr>
            <p:ph sz="quarter" idx="2"/>
          </p:nvPr>
        </p:nvSpPr>
        <p:spPr>
          <a:xfrm>
            <a:off x="533400" y="1600200"/>
            <a:ext cx="8229600" cy="4953000"/>
          </a:xfrm>
        </p:spPr>
        <p:txBody>
          <a:bodyPr>
            <a:noAutofit/>
          </a:bodyPr>
          <a:lstStyle/>
          <a:p>
            <a:pPr>
              <a:buFont typeface="Wingdings" pitchFamily="2" charset="2"/>
              <a:buChar char="q"/>
            </a:pPr>
            <a:r>
              <a:rPr lang="en-US" sz="3200" dirty="0" smtClean="0"/>
              <a:t>Keep mower blades sharp to provide a clean cut, this minimizes disease </a:t>
            </a:r>
          </a:p>
          <a:p>
            <a:pPr>
              <a:buFont typeface="Wingdings" pitchFamily="2" charset="2"/>
              <a:buChar char="q"/>
            </a:pPr>
            <a:r>
              <a:rPr lang="en-US" sz="3200" dirty="0" smtClean="0"/>
              <a:t>Minimize scalping and soil compaction and rutting of playfields by rotating the direction of mowing each time the lawn is clipped</a:t>
            </a:r>
          </a:p>
          <a:p>
            <a:pPr>
              <a:buFont typeface="Wingdings" pitchFamily="2" charset="2"/>
              <a:buChar char="q"/>
            </a:pPr>
            <a:r>
              <a:rPr lang="en-US" sz="3200" dirty="0" smtClean="0"/>
              <a:t>Keep mowers in good repair; leaking oil, gasoline fuel, leaky hydraulic </a:t>
            </a:r>
            <a:br>
              <a:rPr lang="en-US" sz="3200" dirty="0" smtClean="0"/>
            </a:br>
            <a:r>
              <a:rPr lang="en-US" sz="3200" dirty="0" smtClean="0"/>
              <a:t>lines and grease can damage </a:t>
            </a:r>
            <a:br>
              <a:rPr lang="en-US" sz="3200" dirty="0" smtClean="0"/>
            </a:br>
            <a:r>
              <a:rPr lang="en-US" sz="3200" dirty="0" smtClean="0"/>
              <a:t>or kill turf</a:t>
            </a:r>
          </a:p>
          <a:p>
            <a:pPr>
              <a:buFont typeface="Wingdings" pitchFamily="2" charset="2"/>
              <a:buChar char="q"/>
            </a:pPr>
            <a:endParaRPr lang="en-US" sz="3200" dirty="0" smtClean="0"/>
          </a:p>
          <a:p>
            <a:pPr>
              <a:buNone/>
            </a:pPr>
            <a:endParaRPr lang="en-US" sz="3200" dirty="0" smtClean="0"/>
          </a:p>
          <a:p>
            <a:pPr>
              <a:buFont typeface="Wingdings" pitchFamily="2" charset="2"/>
              <a:buChar char="q"/>
            </a:pPr>
            <a:endParaRPr lang="en-US" sz="3200" dirty="0"/>
          </a:p>
        </p:txBody>
      </p:sp>
      <p:sp>
        <p:nvSpPr>
          <p:cNvPr id="7" name="Slide Number Placeholder 6"/>
          <p:cNvSpPr>
            <a:spLocks noGrp="1"/>
          </p:cNvSpPr>
          <p:nvPr>
            <p:ph type="sldNum" sz="quarter" idx="16"/>
          </p:nvPr>
        </p:nvSpPr>
        <p:spPr/>
        <p:txBody>
          <a:bodyPr>
            <a:normAutofit fontScale="85000" lnSpcReduction="20000"/>
          </a:bodyPr>
          <a:lstStyle/>
          <a:p>
            <a:fld id="{47FBFA7E-D92B-492B-B20A-03A974C3FB44}" type="slidenum">
              <a:rPr lang="en-US" smtClean="0"/>
              <a:pPr/>
              <a:t>3</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804324"/>
            <a:ext cx="2971800" cy="1977476"/>
          </a:xfrm>
          <a:prstGeom prst="rect">
            <a:avLst/>
          </a:prstGeom>
        </p:spPr>
      </p:pic>
    </p:spTree>
    <p:extLst>
      <p:ext uri="{BB962C8B-B14F-4D97-AF65-F5344CB8AC3E}">
        <p14:creationId xmlns:p14="http://schemas.microsoft.com/office/powerpoint/2010/main" val="1297968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Aeration 	</a:t>
            </a:r>
            <a:endParaRPr lang="en-US" dirty="0">
              <a:solidFill>
                <a:schemeClr val="tx1"/>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30</a:t>
            </a:fld>
            <a:endParaRPr lang="en-US"/>
          </a:p>
        </p:txBody>
      </p:sp>
      <p:sp>
        <p:nvSpPr>
          <p:cNvPr id="4" name="Content Placeholder 3"/>
          <p:cNvSpPr>
            <a:spLocks noGrp="1"/>
          </p:cNvSpPr>
          <p:nvPr>
            <p:ph sz="quarter" idx="1"/>
          </p:nvPr>
        </p:nvSpPr>
        <p:spPr/>
        <p:txBody>
          <a:bodyPr/>
          <a:lstStyle/>
          <a:p>
            <a:pPr>
              <a:buNone/>
            </a:pPr>
            <a:r>
              <a:rPr lang="en-US" dirty="0" smtClean="0"/>
              <a:t>Hollow tine core cultivation </a:t>
            </a:r>
          </a:p>
          <a:p>
            <a:pPr>
              <a:buFont typeface="Wingdings" pitchFamily="2" charset="2"/>
              <a:buChar char="q"/>
            </a:pPr>
            <a:r>
              <a:rPr lang="en-US" dirty="0" smtClean="0"/>
              <a:t>Unlike other </a:t>
            </a:r>
            <a:r>
              <a:rPr lang="en-US" dirty="0" err="1" smtClean="0"/>
              <a:t>aerification</a:t>
            </a:r>
            <a:r>
              <a:rPr lang="en-US" dirty="0" smtClean="0"/>
              <a:t> methods, this method improves drainage, reduces organic matter and relieves compaction by pulling cores from soil  </a:t>
            </a:r>
            <a:endParaRPr lang="en-US" dirty="0"/>
          </a:p>
        </p:txBody>
      </p:sp>
      <p:pic>
        <p:nvPicPr>
          <p:cNvPr id="5" name="Picture 4" descr="C:\Users\kowalewskia\Documents\ABAC and UGA files\Sports Turf Articles\Topdressing selection (Sports Turf)\Core Cultivation(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886200"/>
            <a:ext cx="3657600" cy="2438400"/>
          </a:xfrm>
          <a:prstGeom prst="rect">
            <a:avLst/>
          </a:prstGeom>
          <a:ln>
            <a:noFill/>
          </a:ln>
          <a:effectLst>
            <a:outerShdw blurRad="190500" algn="tl" rotWithShape="0">
              <a:srgbClr val="000000">
                <a:alpha val="70000"/>
              </a:srgbClr>
            </a:outerShdw>
          </a:effectLst>
        </p:spPr>
      </p:pic>
      <p:pic>
        <p:nvPicPr>
          <p:cNvPr id="1026" name="Picture 2" descr="C:\Users\kowalewskia\Documents\Oregon State University\Extension\Articles\EC-1521\Bulletin Photos\Image 12. Cultivation (right si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810000"/>
            <a:ext cx="3352800" cy="2514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62200" y="6458211"/>
            <a:ext cx="4960589" cy="369332"/>
          </a:xfrm>
          <a:prstGeom prst="rect">
            <a:avLst/>
          </a:prstGeom>
          <a:noFill/>
        </p:spPr>
        <p:txBody>
          <a:bodyPr wrap="none" rtlCol="0">
            <a:spAutoFit/>
          </a:bodyPr>
          <a:lstStyle/>
          <a:p>
            <a:r>
              <a:rPr lang="en-US" i="1" dirty="0" smtClean="0"/>
              <a:t>Aeration of turf - David Kopec, University of Arizona</a:t>
            </a:r>
            <a:endParaRPr lang="en-US" i="1" dirty="0"/>
          </a:p>
        </p:txBody>
      </p:sp>
    </p:spTree>
    <p:extLst>
      <p:ext uri="{BB962C8B-B14F-4D97-AF65-F5344CB8AC3E}">
        <p14:creationId xmlns:p14="http://schemas.microsoft.com/office/powerpoint/2010/main" val="253679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31</a:t>
            </a:fld>
            <a:endParaRPr lang="en-US"/>
          </a:p>
        </p:txBody>
      </p:sp>
      <p:sp>
        <p:nvSpPr>
          <p:cNvPr id="4" name="Content Placeholder 3"/>
          <p:cNvSpPr>
            <a:spLocks noGrp="1"/>
          </p:cNvSpPr>
          <p:nvPr>
            <p:ph sz="quarter" idx="1"/>
          </p:nvPr>
        </p:nvSpPr>
        <p:spPr>
          <a:xfrm>
            <a:off x="612648" y="1752600"/>
            <a:ext cx="8153400" cy="4495800"/>
          </a:xfrm>
        </p:spPr>
        <p:txBody>
          <a:bodyPr>
            <a:noAutofit/>
          </a:bodyPr>
          <a:lstStyle/>
          <a:p>
            <a:pPr>
              <a:buFont typeface="Wingdings" pitchFamily="2" charset="2"/>
              <a:buChar char="q"/>
            </a:pPr>
            <a:r>
              <a:rPr lang="en-US" sz="3200" dirty="0" smtClean="0"/>
              <a:t>Pulverize and distribute the cores over the field with a steel drag mat to distribute the soil, this is a great time to </a:t>
            </a:r>
            <a:r>
              <a:rPr lang="en-US" sz="3200" dirty="0" err="1" smtClean="0"/>
              <a:t>overseed</a:t>
            </a:r>
            <a:endParaRPr lang="en-US" sz="3200" dirty="0" smtClean="0"/>
          </a:p>
          <a:p>
            <a:pPr>
              <a:buFont typeface="Wingdings" pitchFamily="2" charset="2"/>
              <a:buChar char="q"/>
            </a:pPr>
            <a:r>
              <a:rPr lang="en-US" sz="3200" dirty="0" smtClean="0"/>
              <a:t>Top dressing with compost  </a:t>
            </a:r>
            <a:br>
              <a:rPr lang="en-US" sz="3200" dirty="0" smtClean="0"/>
            </a:br>
            <a:r>
              <a:rPr lang="en-US" sz="3200" dirty="0" smtClean="0"/>
              <a:t>(ideally over aeration holes) </a:t>
            </a:r>
            <a:br>
              <a:rPr lang="en-US" sz="3200" dirty="0" smtClean="0"/>
            </a:br>
            <a:r>
              <a:rPr lang="en-US" sz="3200" dirty="0" smtClean="0"/>
              <a:t>and rotating mowing patterns </a:t>
            </a:r>
            <a:br>
              <a:rPr lang="en-US" sz="3200" dirty="0" smtClean="0"/>
            </a:br>
            <a:r>
              <a:rPr lang="en-US" sz="3200" dirty="0" smtClean="0"/>
              <a:t>also helps relieve soil </a:t>
            </a:r>
            <a:br>
              <a:rPr lang="en-US" sz="3200" dirty="0" smtClean="0"/>
            </a:br>
            <a:r>
              <a:rPr lang="en-US" sz="3200" dirty="0" smtClean="0"/>
              <a:t>compaction</a:t>
            </a:r>
          </a:p>
        </p:txBody>
      </p:sp>
      <p:sp>
        <p:nvSpPr>
          <p:cNvPr id="5" name="Title 3"/>
          <p:cNvSpPr>
            <a:spLocks noGrp="1"/>
          </p:cNvSpPr>
          <p:nvPr>
            <p:ph type="title"/>
          </p:nvPr>
        </p:nvSpPr>
        <p:spPr>
          <a:xfrm>
            <a:off x="612648" y="228600"/>
            <a:ext cx="8153400" cy="990600"/>
          </a:xfrm>
        </p:spPr>
        <p:txBody>
          <a:bodyPr>
            <a:noAutofit/>
          </a:bodyPr>
          <a:lstStyle/>
          <a:p>
            <a:pPr lvl="0"/>
            <a:r>
              <a:rPr lang="en-US" sz="3200" dirty="0" smtClean="0">
                <a:solidFill>
                  <a:schemeClr val="tx1"/>
                </a:solidFill>
              </a:rPr>
              <a:t>Aeration</a:t>
            </a:r>
            <a:endParaRPr lang="en-US" sz="3200" dirty="0">
              <a:solidFill>
                <a:schemeClr val="tx1"/>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64598" t="50000" r="1"/>
          <a:stretch/>
        </p:blipFill>
        <p:spPr>
          <a:xfrm>
            <a:off x="5943600" y="3907070"/>
            <a:ext cx="2971800" cy="279406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5410200"/>
          </a:xfrm>
        </p:spPr>
        <p:txBody>
          <a:bodyPr>
            <a:noAutofit/>
          </a:bodyPr>
          <a:lstStyle/>
          <a:p>
            <a:pPr>
              <a:buFont typeface="Wingdings" pitchFamily="2" charset="2"/>
              <a:buChar char="q"/>
            </a:pPr>
            <a:r>
              <a:rPr lang="en-US" sz="3200" dirty="0" smtClean="0"/>
              <a:t>The soil must be moist enough to allow good penetration but not too moist that machinery will rut or compact the soil</a:t>
            </a:r>
          </a:p>
          <a:p>
            <a:pPr>
              <a:buFont typeface="Wingdings" pitchFamily="2" charset="2"/>
              <a:buChar char="q"/>
            </a:pPr>
            <a:r>
              <a:rPr lang="en-US" sz="3200" dirty="0" smtClean="0"/>
              <a:t>Irrigate area at least one day before aerating and check depth and amount of soil moisture </a:t>
            </a:r>
          </a:p>
          <a:p>
            <a:pPr>
              <a:buFont typeface="Wingdings" pitchFamily="2" charset="2"/>
              <a:buChar char="q"/>
            </a:pPr>
            <a:r>
              <a:rPr lang="en-US" sz="3200" dirty="0" smtClean="0"/>
              <a:t>Time aeration efforts to avoid periods when weeds are producing seed or when the grass will not recuperate quickly such as in high heat conditions</a:t>
            </a:r>
          </a:p>
        </p:txBody>
      </p:sp>
      <p:sp>
        <p:nvSpPr>
          <p:cNvPr id="4" name="Title 3"/>
          <p:cNvSpPr>
            <a:spLocks noGrp="1"/>
          </p:cNvSpPr>
          <p:nvPr>
            <p:ph type="title"/>
          </p:nvPr>
        </p:nvSpPr>
        <p:spPr>
          <a:xfrm>
            <a:off x="612648" y="228600"/>
            <a:ext cx="8153400" cy="990600"/>
          </a:xfrm>
        </p:spPr>
        <p:txBody>
          <a:bodyPr>
            <a:noAutofit/>
          </a:bodyPr>
          <a:lstStyle/>
          <a:p>
            <a:pPr lvl="0"/>
            <a:r>
              <a:rPr lang="en-US" sz="3200" dirty="0" smtClean="0">
                <a:solidFill>
                  <a:schemeClr val="tx1"/>
                </a:solidFill>
              </a:rPr>
              <a:t>When to Aerate</a:t>
            </a:r>
            <a:endParaRPr lang="en-US" sz="3200" dirty="0">
              <a:solidFill>
                <a:schemeClr val="tx1"/>
              </a:solidFill>
            </a:endParaRPr>
          </a:p>
        </p:txBody>
      </p:sp>
      <p:sp>
        <p:nvSpPr>
          <p:cNvPr id="5" name="Slide Number Placeholder 4"/>
          <p:cNvSpPr>
            <a:spLocks noGrp="1"/>
          </p:cNvSpPr>
          <p:nvPr>
            <p:ph type="sldNum" sz="quarter" idx="12"/>
          </p:nvPr>
        </p:nvSpPr>
        <p:spPr/>
        <p:txBody>
          <a:bodyPr>
            <a:normAutofit fontScale="85000" lnSpcReduction="20000"/>
          </a:bodyPr>
          <a:lstStyle/>
          <a:p>
            <a:fld id="{47FBFA7E-D92B-492B-B20A-03A974C3FB44}"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4645152" cy="5410200"/>
          </a:xfrm>
        </p:spPr>
        <p:txBody>
          <a:bodyPr>
            <a:noAutofit/>
          </a:bodyPr>
          <a:lstStyle/>
          <a:p>
            <a:pPr>
              <a:buFont typeface="Wingdings" pitchFamily="2" charset="2"/>
              <a:buChar char="q"/>
            </a:pPr>
            <a:r>
              <a:rPr lang="en-US" sz="3200" dirty="0" smtClean="0"/>
              <a:t>Practice fields should be aerated one to three times a year</a:t>
            </a:r>
          </a:p>
          <a:p>
            <a:pPr>
              <a:buFont typeface="Wingdings" pitchFamily="2" charset="2"/>
              <a:buChar char="q"/>
            </a:pPr>
            <a:r>
              <a:rPr lang="en-US" sz="3200" dirty="0" smtClean="0"/>
              <a:t>Lawns should be aerated one time a year or less depending on use </a:t>
            </a:r>
          </a:p>
          <a:p>
            <a:pPr>
              <a:buFont typeface="Wingdings" pitchFamily="2" charset="2"/>
              <a:buChar char="q"/>
            </a:pPr>
            <a:r>
              <a:rPr lang="en-US" sz="3200" dirty="0" smtClean="0"/>
              <a:t>Heavily used turf may require aeration up to four times a year</a:t>
            </a:r>
          </a:p>
          <a:p>
            <a:pPr>
              <a:buFont typeface="Wingdings" pitchFamily="2" charset="2"/>
              <a:buChar char="q"/>
            </a:pPr>
            <a:endParaRPr lang="en-US" sz="3200" dirty="0" smtClean="0"/>
          </a:p>
          <a:p>
            <a:endParaRPr lang="en-US" sz="3200" dirty="0"/>
          </a:p>
        </p:txBody>
      </p:sp>
      <p:sp>
        <p:nvSpPr>
          <p:cNvPr id="4" name="Title 3"/>
          <p:cNvSpPr>
            <a:spLocks noGrp="1"/>
          </p:cNvSpPr>
          <p:nvPr>
            <p:ph type="title"/>
          </p:nvPr>
        </p:nvSpPr>
        <p:spPr>
          <a:xfrm>
            <a:off x="612648" y="228600"/>
            <a:ext cx="8153400" cy="990600"/>
          </a:xfrm>
        </p:spPr>
        <p:txBody>
          <a:bodyPr>
            <a:noAutofit/>
          </a:bodyPr>
          <a:lstStyle/>
          <a:p>
            <a:pPr lvl="0"/>
            <a:r>
              <a:rPr lang="en-US" sz="3200" dirty="0" smtClean="0">
                <a:solidFill>
                  <a:schemeClr val="tx1"/>
                </a:solidFill>
              </a:rPr>
              <a:t>When to Aerate</a:t>
            </a:r>
            <a:endParaRPr lang="en-US" sz="3200" dirty="0">
              <a:solidFill>
                <a:schemeClr val="tx1"/>
              </a:solidFill>
            </a:endParaRPr>
          </a:p>
        </p:txBody>
      </p:sp>
      <p:sp>
        <p:nvSpPr>
          <p:cNvPr id="5" name="Slide Number Placeholder 4"/>
          <p:cNvSpPr>
            <a:spLocks noGrp="1"/>
          </p:cNvSpPr>
          <p:nvPr>
            <p:ph type="sldNum" sz="quarter" idx="12"/>
          </p:nvPr>
        </p:nvSpPr>
        <p:spPr/>
        <p:txBody>
          <a:bodyPr>
            <a:normAutofit fontScale="85000" lnSpcReduction="20000"/>
          </a:bodyPr>
          <a:lstStyle/>
          <a:p>
            <a:fld id="{47FBFA7E-D92B-492B-B20A-03A974C3FB44}" type="slidenum">
              <a:rPr lang="en-US" smtClean="0"/>
              <a:pPr/>
              <a:t>33</a:t>
            </a:fld>
            <a:endParaRPr lang="en-US"/>
          </a:p>
        </p:txBody>
      </p:sp>
      <p:pic>
        <p:nvPicPr>
          <p:cNvPr id="6" name="Picture 5"/>
          <p:cNvPicPr>
            <a:picLocks noChangeAspect="1" noChangeArrowheads="1"/>
          </p:cNvPicPr>
          <p:nvPr/>
        </p:nvPicPr>
        <p:blipFill>
          <a:blip r:embed="rId3" cstate="print"/>
          <a:srcRect/>
          <a:stretch>
            <a:fillRect/>
          </a:stretch>
        </p:blipFill>
        <p:spPr bwMode="auto">
          <a:xfrm>
            <a:off x="5375503" y="1868269"/>
            <a:ext cx="3616097" cy="2286000"/>
          </a:xfrm>
          <a:prstGeom prst="rect">
            <a:avLst/>
          </a:prstGeom>
          <a:noFill/>
          <a:ln w="9525">
            <a:noFill/>
            <a:miter lim="800000"/>
            <a:headEnd/>
            <a:tailEnd/>
          </a:ln>
        </p:spPr>
      </p:pic>
      <p:sp>
        <p:nvSpPr>
          <p:cNvPr id="7" name="TextBox 6"/>
          <p:cNvSpPr txBox="1"/>
          <p:nvPr/>
        </p:nvSpPr>
        <p:spPr>
          <a:xfrm>
            <a:off x="5375503" y="4306669"/>
            <a:ext cx="3581400" cy="646331"/>
          </a:xfrm>
          <a:prstGeom prst="rect">
            <a:avLst/>
          </a:prstGeom>
          <a:noFill/>
        </p:spPr>
        <p:txBody>
          <a:bodyPr wrap="square" rtlCol="0">
            <a:spAutoFit/>
          </a:bodyPr>
          <a:lstStyle/>
          <a:p>
            <a:pPr algn="r"/>
            <a:r>
              <a:rPr lang="en-US" i="1" dirty="0" smtClean="0"/>
              <a:t>Turf shoot growth - Alec </a:t>
            </a:r>
            <a:r>
              <a:rPr lang="en-US" i="1" dirty="0" err="1" smtClean="0"/>
              <a:t>Kowaleski</a:t>
            </a:r>
            <a:r>
              <a:rPr lang="en-US" i="1" dirty="0" smtClean="0"/>
              <a:t>, Oregon State University </a:t>
            </a:r>
            <a:endParaRPr lang="en-US" i="1" dirty="0"/>
          </a:p>
        </p:txBody>
      </p:sp>
    </p:spTree>
    <p:extLst>
      <p:ext uri="{BB962C8B-B14F-4D97-AF65-F5344CB8AC3E}">
        <p14:creationId xmlns:p14="http://schemas.microsoft.com/office/powerpoint/2010/main" val="3606068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solidFill>
                  <a:schemeClr val="tx1"/>
                </a:solidFill>
              </a:rPr>
              <a:t>Overseeding </a:t>
            </a:r>
            <a:endParaRPr lang="en-US" sz="3200" dirty="0">
              <a:solidFill>
                <a:schemeClr val="tx1"/>
              </a:solidFill>
            </a:endParaRPr>
          </a:p>
        </p:txBody>
      </p:sp>
      <p:sp>
        <p:nvSpPr>
          <p:cNvPr id="6" name="Content Placeholder 5"/>
          <p:cNvSpPr>
            <a:spLocks noGrp="1"/>
          </p:cNvSpPr>
          <p:nvPr>
            <p:ph sz="quarter" idx="1"/>
          </p:nvPr>
        </p:nvSpPr>
        <p:spPr>
          <a:xfrm>
            <a:off x="482161" y="1676400"/>
            <a:ext cx="8302752" cy="4495800"/>
          </a:xfrm>
        </p:spPr>
        <p:txBody>
          <a:bodyPr>
            <a:noAutofit/>
          </a:bodyPr>
          <a:lstStyle/>
          <a:p>
            <a:pPr>
              <a:buNone/>
            </a:pPr>
            <a:r>
              <a:rPr lang="en-US" sz="3200" dirty="0" smtClean="0"/>
              <a:t>Overseeding generally means:</a:t>
            </a:r>
          </a:p>
          <a:p>
            <a:pPr marL="320040" lvl="1" indent="-320040">
              <a:buClr>
                <a:schemeClr val="accent2"/>
              </a:buClr>
              <a:buSzPct val="60000"/>
              <a:buFont typeface="Wingdings" pitchFamily="2" charset="2"/>
              <a:buChar char="q"/>
            </a:pPr>
            <a:r>
              <a:rPr lang="en-US" sz="3200" dirty="0" smtClean="0"/>
              <a:t>Introducing more seed of the same grass type into the established turf</a:t>
            </a:r>
            <a:br>
              <a:rPr lang="en-US" sz="3200" dirty="0" smtClean="0"/>
            </a:br>
            <a:r>
              <a:rPr lang="en-US" sz="1800" dirty="0" smtClean="0"/>
              <a:t/>
            </a:r>
            <a:br>
              <a:rPr lang="en-US" sz="1800" dirty="0" smtClean="0"/>
            </a:br>
            <a:r>
              <a:rPr lang="en-US" sz="3200" dirty="0" smtClean="0"/>
              <a:t>or</a:t>
            </a:r>
            <a:br>
              <a:rPr lang="en-US" sz="3200" dirty="0" smtClean="0"/>
            </a:br>
            <a:endParaRPr lang="en-US" sz="1800" dirty="0" smtClean="0"/>
          </a:p>
          <a:p>
            <a:pPr marL="320040" lvl="1" indent="-320040">
              <a:buClr>
                <a:schemeClr val="accent2"/>
              </a:buClr>
              <a:buSzPct val="60000"/>
              <a:buFont typeface="Wingdings" pitchFamily="2" charset="2"/>
              <a:buChar char="q"/>
            </a:pPr>
            <a:r>
              <a:rPr lang="en-US" sz="3200" dirty="0" smtClean="0"/>
              <a:t>Spreading seed of a different type as environmental conditions change </a:t>
            </a:r>
          </a:p>
          <a:p>
            <a:pPr marL="594360" lvl="2" indent="-320040">
              <a:buSzPct val="60000"/>
              <a:buFont typeface="Wingdings" pitchFamily="2" charset="2"/>
              <a:buChar char="Ø"/>
            </a:pPr>
            <a:r>
              <a:rPr lang="en-US" sz="3200" dirty="0" smtClean="0"/>
              <a:t>For example, when cool-season turf is seeded into warm-season turf during the winter</a:t>
            </a:r>
          </a:p>
          <a:p>
            <a:pPr lvl="1">
              <a:buClr>
                <a:schemeClr val="accent2"/>
              </a:buClr>
              <a:buSzPct val="60000"/>
              <a:buFont typeface="Wingdings" pitchFamily="2" charset="2"/>
              <a:buChar char="Ø"/>
            </a:pPr>
            <a:endParaRPr lang="en-US" sz="3200" dirty="0"/>
          </a:p>
        </p:txBody>
      </p:sp>
      <p:sp>
        <p:nvSpPr>
          <p:cNvPr id="4" name="Title 3"/>
          <p:cNvSpPr txBox="1">
            <a:spLocks/>
          </p:cNvSpPr>
          <p:nvPr/>
        </p:nvSpPr>
        <p:spPr>
          <a:xfrm rot="10800000" flipV="1">
            <a:off x="49924" y="0"/>
            <a:ext cx="864476" cy="6858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a:r>
              <a:rPr lang="en-US" sz="1400" dirty="0" smtClean="0">
                <a:solidFill>
                  <a:schemeClr val="bg1"/>
                </a:solidFill>
              </a:rPr>
              <a:t>1. </a:t>
            </a:r>
            <a:br>
              <a:rPr lang="en-US" sz="1400" dirty="0" smtClean="0">
                <a:solidFill>
                  <a:schemeClr val="bg1"/>
                </a:solidFill>
              </a:rPr>
            </a:br>
            <a:r>
              <a:rPr lang="en-US" sz="1400" dirty="0" smtClean="0"/>
              <a:t/>
            </a:r>
            <a:br>
              <a:rPr lang="en-US" sz="1400" dirty="0" smtClean="0"/>
            </a:br>
            <a:r>
              <a:rPr lang="en-US" sz="1400" dirty="0" smtClean="0"/>
              <a:t> </a:t>
            </a:r>
          </a:p>
        </p:txBody>
      </p:sp>
      <p:sp>
        <p:nvSpPr>
          <p:cNvPr id="5" name="Slide Number Placeholder 4"/>
          <p:cNvSpPr>
            <a:spLocks noGrp="1"/>
          </p:cNvSpPr>
          <p:nvPr>
            <p:ph type="sldNum" sz="quarter" idx="12"/>
          </p:nvPr>
        </p:nvSpPr>
        <p:spPr/>
        <p:txBody>
          <a:bodyPr>
            <a:normAutofit fontScale="85000" lnSpcReduction="20000"/>
          </a:bodyPr>
          <a:lstStyle/>
          <a:p>
            <a:fld id="{47FBFA7E-D92B-492B-B20A-03A974C3FB44}" type="slidenum">
              <a:rPr lang="en-US" smtClean="0"/>
              <a:pPr/>
              <a:t>34</a:t>
            </a:fld>
            <a:endParaRPr lang="en-US" dirty="0"/>
          </a:p>
        </p:txBody>
      </p:sp>
    </p:spTree>
    <p:extLst>
      <p:ext uri="{BB962C8B-B14F-4D97-AF65-F5344CB8AC3E}">
        <p14:creationId xmlns:p14="http://schemas.microsoft.com/office/powerpoint/2010/main" val="3215059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solidFill>
                  <a:schemeClr val="tx1"/>
                </a:solidFill>
              </a:rPr>
              <a:t>Overseeding</a:t>
            </a:r>
            <a:endParaRPr lang="en-US" sz="3200" dirty="0">
              <a:solidFill>
                <a:schemeClr val="tx1"/>
              </a:solidFill>
            </a:endParaRPr>
          </a:p>
        </p:txBody>
      </p:sp>
      <p:sp>
        <p:nvSpPr>
          <p:cNvPr id="6" name="Content Placeholder 5"/>
          <p:cNvSpPr>
            <a:spLocks noGrp="1"/>
          </p:cNvSpPr>
          <p:nvPr>
            <p:ph sz="quarter" idx="1"/>
          </p:nvPr>
        </p:nvSpPr>
        <p:spPr>
          <a:xfrm>
            <a:off x="463296" y="1905000"/>
            <a:ext cx="8302752" cy="4495800"/>
          </a:xfrm>
        </p:spPr>
        <p:txBody>
          <a:bodyPr>
            <a:noAutofit/>
          </a:bodyPr>
          <a:lstStyle/>
          <a:p>
            <a:pPr>
              <a:buFont typeface="Wingdings" pitchFamily="2" charset="2"/>
              <a:buChar char="q"/>
            </a:pPr>
            <a:r>
              <a:rPr lang="en-US" sz="3200" dirty="0" smtClean="0"/>
              <a:t>Overseeding helps:</a:t>
            </a:r>
          </a:p>
          <a:p>
            <a:pPr lvl="1">
              <a:buClr>
                <a:schemeClr val="accent2"/>
              </a:buClr>
              <a:buSzPct val="60000"/>
              <a:buFont typeface="Wingdings" pitchFamily="2" charset="2"/>
              <a:buChar char="Ø"/>
            </a:pPr>
            <a:r>
              <a:rPr lang="en-US" sz="3200" dirty="0" smtClean="0"/>
              <a:t> Thicken the turf stand</a:t>
            </a:r>
          </a:p>
          <a:p>
            <a:pPr lvl="1">
              <a:buClr>
                <a:schemeClr val="accent2"/>
              </a:buClr>
              <a:buSzPct val="60000"/>
              <a:buFont typeface="Wingdings" pitchFamily="2" charset="2"/>
              <a:buChar char="Ø"/>
            </a:pPr>
            <a:r>
              <a:rPr lang="fr-FR" sz="3200" dirty="0" smtClean="0"/>
              <a:t> Avoid excessive </a:t>
            </a:r>
            <a:br>
              <a:rPr lang="fr-FR" sz="3200" dirty="0" smtClean="0"/>
            </a:br>
            <a:r>
              <a:rPr lang="fr-FR" sz="3200" dirty="0" smtClean="0"/>
              <a:t>compaction</a:t>
            </a:r>
          </a:p>
          <a:p>
            <a:pPr lvl="1">
              <a:buClr>
                <a:schemeClr val="accent2"/>
              </a:buClr>
              <a:buSzPct val="60000"/>
              <a:buFont typeface="Wingdings" pitchFamily="2" charset="2"/>
              <a:buChar char="Ø"/>
            </a:pPr>
            <a:r>
              <a:rPr lang="fr-FR" sz="3200" dirty="0" smtClean="0"/>
              <a:t> </a:t>
            </a:r>
            <a:r>
              <a:rPr lang="en-US" sz="3200" dirty="0" smtClean="0"/>
              <a:t>Minimize</a:t>
            </a:r>
            <a:r>
              <a:rPr lang="fr-FR" sz="3200" dirty="0" smtClean="0"/>
              <a:t> </a:t>
            </a:r>
            <a:r>
              <a:rPr lang="fr-FR" sz="3200" dirty="0" err="1" smtClean="0"/>
              <a:t>soil</a:t>
            </a:r>
            <a:r>
              <a:rPr lang="fr-FR" sz="3200" dirty="0" smtClean="0"/>
              <a:t> </a:t>
            </a:r>
            <a:r>
              <a:rPr lang="en-US" sz="3200" dirty="0" smtClean="0"/>
              <a:t>erosion</a:t>
            </a:r>
          </a:p>
          <a:p>
            <a:pPr lvl="1">
              <a:buClr>
                <a:schemeClr val="accent2"/>
              </a:buClr>
              <a:buSzPct val="60000"/>
              <a:buFont typeface="Wingdings" pitchFamily="2" charset="2"/>
              <a:buChar char="Ø"/>
            </a:pPr>
            <a:r>
              <a:rPr lang="en-US" sz="3200" dirty="0" smtClean="0"/>
              <a:t> Prevent weed seed germination</a:t>
            </a:r>
          </a:p>
          <a:p>
            <a:pPr>
              <a:buFont typeface="Wingdings" pitchFamily="2" charset="2"/>
              <a:buChar char="q"/>
            </a:pPr>
            <a:r>
              <a:rPr lang="en-US" sz="3200" dirty="0" smtClean="0"/>
              <a:t>Overseeding is usually performed using a spreader which may be a drop or rotary design </a:t>
            </a:r>
          </a:p>
          <a:p>
            <a:pPr>
              <a:buFont typeface="Wingdings" pitchFamily="2" charset="2"/>
              <a:buChar char="q"/>
            </a:pPr>
            <a:endParaRPr lang="en-US" sz="3200" dirty="0"/>
          </a:p>
        </p:txBody>
      </p:sp>
      <p:sp>
        <p:nvSpPr>
          <p:cNvPr id="4" name="Title 3"/>
          <p:cNvSpPr txBox="1">
            <a:spLocks/>
          </p:cNvSpPr>
          <p:nvPr/>
        </p:nvSpPr>
        <p:spPr>
          <a:xfrm rot="10800000" flipV="1">
            <a:off x="49924" y="0"/>
            <a:ext cx="864476" cy="68580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a:r>
              <a:rPr lang="en-US" sz="1400" dirty="0" smtClean="0">
                <a:solidFill>
                  <a:schemeClr val="bg1"/>
                </a:solidFill>
              </a:rPr>
              <a:t>1. </a:t>
            </a:r>
            <a:br>
              <a:rPr lang="en-US" sz="1400" dirty="0" smtClean="0">
                <a:solidFill>
                  <a:schemeClr val="bg1"/>
                </a:solidFill>
              </a:rPr>
            </a:br>
            <a:r>
              <a:rPr lang="en-US" sz="1400" dirty="0" smtClean="0"/>
              <a:t/>
            </a:r>
            <a:br>
              <a:rPr lang="en-US" sz="1400" dirty="0" smtClean="0"/>
            </a:br>
            <a:r>
              <a:rPr lang="en-US" sz="1400" dirty="0" smtClean="0"/>
              <a:t> </a:t>
            </a:r>
          </a:p>
        </p:txBody>
      </p:sp>
      <p:sp>
        <p:nvSpPr>
          <p:cNvPr id="5" name="Slide Number Placeholder 4"/>
          <p:cNvSpPr>
            <a:spLocks noGrp="1"/>
          </p:cNvSpPr>
          <p:nvPr>
            <p:ph type="sldNum" sz="quarter" idx="12"/>
          </p:nvPr>
        </p:nvSpPr>
        <p:spPr/>
        <p:txBody>
          <a:bodyPr>
            <a:normAutofit fontScale="85000" lnSpcReduction="20000"/>
          </a:bodyPr>
          <a:lstStyle/>
          <a:p>
            <a:fld id="{47FBFA7E-D92B-492B-B20A-03A974C3FB44}" type="slidenum">
              <a:rPr lang="en-US" smtClean="0"/>
              <a:pPr/>
              <a:t>35</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864" y="647700"/>
            <a:ext cx="3688860" cy="3429000"/>
          </a:xfrm>
          <a:prstGeom prst="rect">
            <a:avLst/>
          </a:prstGeom>
        </p:spPr>
      </p:pic>
    </p:spTree>
    <p:extLst>
      <p:ext uri="{BB962C8B-B14F-4D97-AF65-F5344CB8AC3E}">
        <p14:creationId xmlns:p14="http://schemas.microsoft.com/office/powerpoint/2010/main" val="3603356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36</a:t>
            </a:fld>
            <a:endParaRPr lang="en-US" dirty="0"/>
          </a:p>
        </p:txBody>
      </p:sp>
      <p:sp>
        <p:nvSpPr>
          <p:cNvPr id="4" name="Content Placeholder 3"/>
          <p:cNvSpPr>
            <a:spLocks noGrp="1"/>
          </p:cNvSpPr>
          <p:nvPr>
            <p:ph sz="quarter" idx="1"/>
          </p:nvPr>
        </p:nvSpPr>
        <p:spPr>
          <a:xfrm>
            <a:off x="609600" y="1600200"/>
            <a:ext cx="8305800" cy="5867400"/>
          </a:xfrm>
        </p:spPr>
        <p:txBody>
          <a:bodyPr>
            <a:normAutofit/>
          </a:bodyPr>
          <a:lstStyle/>
          <a:p>
            <a:pPr>
              <a:buFont typeface="Wingdings" pitchFamily="2" charset="2"/>
              <a:buChar char="q"/>
            </a:pPr>
            <a:r>
              <a:rPr lang="en-US" sz="2700" dirty="0" smtClean="0"/>
              <a:t>Slit seeding or</a:t>
            </a:r>
            <a:r>
              <a:rPr lang="en-US" sz="2700" i="1" dirty="0" smtClean="0"/>
              <a:t> drilling</a:t>
            </a:r>
            <a:r>
              <a:rPr lang="en-US" sz="2700" dirty="0" smtClean="0"/>
              <a:t> places the seed directly in the soil</a:t>
            </a:r>
          </a:p>
          <a:p>
            <a:pPr>
              <a:buFont typeface="Wingdings" pitchFamily="2" charset="2"/>
              <a:buChar char="q"/>
            </a:pPr>
            <a:r>
              <a:rPr lang="en-US" sz="2700" dirty="0" smtClean="0"/>
              <a:t>Usually a single pass is sufficient, but bare areas require multiple passes in two to three directions to provide sufficient seed</a:t>
            </a:r>
          </a:p>
          <a:p>
            <a:pPr>
              <a:buFont typeface="Wingdings" pitchFamily="2" charset="2"/>
              <a:buChar char="q"/>
            </a:pPr>
            <a:r>
              <a:rPr lang="en-US" sz="2700" dirty="0" smtClean="0"/>
              <a:t>Spot seeding with a fast germinating turf should be done any time there is an open area caused by weed control, turf removal or winter damage, grubs, etc. </a:t>
            </a:r>
          </a:p>
          <a:p>
            <a:pPr>
              <a:buFont typeface="Wingdings" pitchFamily="2" charset="2"/>
              <a:buChar char="q"/>
            </a:pPr>
            <a:r>
              <a:rPr lang="en-US" sz="2700" dirty="0" smtClean="0"/>
              <a:t>Broadcast seeding is performed a variety of ways and may be combined with aeration</a:t>
            </a:r>
          </a:p>
          <a:p>
            <a:pPr>
              <a:buFont typeface="Wingdings" pitchFamily="2" charset="2"/>
              <a:buChar char="q"/>
            </a:pPr>
            <a:r>
              <a:rPr lang="en-US" sz="2700" dirty="0" smtClean="0"/>
              <a:t>Spikers, hollow-tine </a:t>
            </a:r>
            <a:r>
              <a:rPr lang="en-US" sz="2700" dirty="0" err="1" smtClean="0"/>
              <a:t>aerifiers</a:t>
            </a:r>
            <a:r>
              <a:rPr lang="en-US" sz="2700" dirty="0" smtClean="0"/>
              <a:t> or vertical mowers may also be used to expose soil to aid seedling establishment</a:t>
            </a:r>
            <a:endParaRPr lang="en-US" sz="2700" dirty="0"/>
          </a:p>
        </p:txBody>
      </p:sp>
      <p:sp>
        <p:nvSpPr>
          <p:cNvPr id="7" name="Title 1"/>
          <p:cNvSpPr>
            <a:spLocks noGrp="1"/>
          </p:cNvSpPr>
          <p:nvPr>
            <p:ph type="title"/>
          </p:nvPr>
        </p:nvSpPr>
        <p:spPr>
          <a:xfrm>
            <a:off x="612648" y="228600"/>
            <a:ext cx="8153400" cy="990600"/>
          </a:xfrm>
        </p:spPr>
        <p:txBody>
          <a:bodyPr>
            <a:normAutofit/>
          </a:bodyPr>
          <a:lstStyle/>
          <a:p>
            <a:pPr lvl="0"/>
            <a:r>
              <a:rPr lang="en-US" sz="3200" dirty="0" smtClean="0">
                <a:solidFill>
                  <a:schemeClr val="tx1"/>
                </a:solidFill>
              </a:rPr>
              <a:t>Overseeding</a:t>
            </a:r>
            <a:endParaRPr lang="en-US" sz="3200"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5029200"/>
          </a:xfrm>
        </p:spPr>
        <p:txBody>
          <a:bodyPr>
            <a:noAutofit/>
          </a:bodyPr>
          <a:lstStyle/>
          <a:p>
            <a:pPr marL="514350" indent="-514350">
              <a:buNone/>
            </a:pPr>
            <a:r>
              <a:rPr lang="en-US" sz="2700" dirty="0" smtClean="0"/>
              <a:t>This lesson you learned:</a:t>
            </a:r>
          </a:p>
          <a:p>
            <a:pPr marL="514350" indent="-514350">
              <a:buFont typeface="+mj-lt"/>
              <a:buAutoNum type="arabicPeriod"/>
            </a:pPr>
            <a:r>
              <a:rPr lang="en-US" sz="2700" dirty="0"/>
              <a:t>C</a:t>
            </a:r>
            <a:r>
              <a:rPr lang="en-US" sz="2700" dirty="0" smtClean="0"/>
              <a:t>ultural turf management practices including: </a:t>
            </a:r>
            <a:r>
              <a:rPr lang="en-US" sz="2700" dirty="0" smtClean="0">
                <a:ea typeface="ＭＳ 明朝"/>
                <a:cs typeface="Times New Roman"/>
              </a:rPr>
              <a:t>	</a:t>
            </a:r>
            <a:endParaRPr lang="en-US" sz="2700" dirty="0" smtClean="0"/>
          </a:p>
          <a:p>
            <a:pPr marL="834390" lvl="1" indent="-514350">
              <a:buClr>
                <a:schemeClr val="accent2"/>
              </a:buClr>
              <a:buSzPct val="60000"/>
              <a:buFont typeface="Wingdings" pitchFamily="2" charset="2"/>
              <a:buChar char="Ø"/>
            </a:pPr>
            <a:r>
              <a:rPr lang="en-US" sz="2700" dirty="0"/>
              <a:t>Mowing</a:t>
            </a:r>
          </a:p>
          <a:p>
            <a:pPr marL="834390" lvl="1" indent="-514350">
              <a:buClr>
                <a:schemeClr val="accent2"/>
              </a:buClr>
              <a:buSzPct val="60000"/>
              <a:buFont typeface="Wingdings" pitchFamily="2" charset="2"/>
              <a:buChar char="Ø"/>
            </a:pPr>
            <a:r>
              <a:rPr lang="en-US" sz="2700" dirty="0"/>
              <a:t>Fertilization</a:t>
            </a:r>
          </a:p>
          <a:p>
            <a:pPr marL="834390" lvl="1" indent="-514350">
              <a:buClr>
                <a:schemeClr val="accent2"/>
              </a:buClr>
              <a:buSzPct val="60000"/>
              <a:buFont typeface="Wingdings" pitchFamily="2" charset="2"/>
              <a:buChar char="Ø"/>
            </a:pPr>
            <a:r>
              <a:rPr lang="en-US" sz="2700" dirty="0"/>
              <a:t>Irrigation</a:t>
            </a:r>
          </a:p>
          <a:p>
            <a:pPr marL="834390" lvl="1" indent="-514350">
              <a:buClr>
                <a:schemeClr val="accent2"/>
              </a:buClr>
              <a:buSzPct val="60000"/>
              <a:buFont typeface="Wingdings" pitchFamily="2" charset="2"/>
              <a:buChar char="Ø"/>
            </a:pPr>
            <a:r>
              <a:rPr lang="en-US" sz="2700" dirty="0" smtClean="0"/>
              <a:t>Soil Analysis</a:t>
            </a:r>
          </a:p>
          <a:p>
            <a:pPr marL="834390" lvl="1" indent="-514350">
              <a:buClr>
                <a:schemeClr val="accent2"/>
              </a:buClr>
              <a:buSzPct val="60000"/>
              <a:buFont typeface="Wingdings" pitchFamily="2" charset="2"/>
              <a:buChar char="Ø"/>
            </a:pPr>
            <a:r>
              <a:rPr lang="en-US" sz="2700" dirty="0" smtClean="0"/>
              <a:t>Aeration</a:t>
            </a:r>
          </a:p>
          <a:p>
            <a:pPr marL="834390" lvl="1" indent="-514350">
              <a:buClr>
                <a:schemeClr val="accent2"/>
              </a:buClr>
              <a:buSzPct val="60000"/>
              <a:buFont typeface="Wingdings" pitchFamily="2" charset="2"/>
              <a:buChar char="Ø"/>
            </a:pPr>
            <a:r>
              <a:rPr lang="en-US" sz="2700" dirty="0" err="1" smtClean="0"/>
              <a:t>Overseeding</a:t>
            </a:r>
            <a:endParaRPr lang="en-US" sz="2700" dirty="0" smtClean="0"/>
          </a:p>
          <a:p>
            <a:pPr marL="0" indent="0">
              <a:buNone/>
            </a:pPr>
            <a:r>
              <a:rPr lang="en-US" sz="2700" b="1" dirty="0" smtClean="0"/>
              <a:t>Next you will learn more about common turfgrass weeds and insects!</a:t>
            </a:r>
          </a:p>
          <a:p>
            <a:pPr>
              <a:buNone/>
            </a:pPr>
            <a:endParaRPr lang="en-US" sz="2700" dirty="0"/>
          </a:p>
        </p:txBody>
      </p:sp>
      <p:sp>
        <p:nvSpPr>
          <p:cNvPr id="4" name="Title 1"/>
          <p:cNvSpPr>
            <a:spLocks noGrp="1"/>
          </p:cNvSpPr>
          <p:nvPr>
            <p:ph type="title"/>
          </p:nvPr>
        </p:nvSpPr>
        <p:spPr>
          <a:xfrm>
            <a:off x="533400" y="304800"/>
            <a:ext cx="8153400" cy="990600"/>
          </a:xfrm>
        </p:spPr>
        <p:txBody>
          <a:bodyPr>
            <a:normAutofit/>
          </a:bodyPr>
          <a:lstStyle/>
          <a:p>
            <a:r>
              <a:rPr lang="en-US" sz="3200" dirty="0" smtClean="0">
                <a:solidFill>
                  <a:schemeClr val="tx1"/>
                </a:solidFill>
              </a:rPr>
              <a:t>Check In!</a:t>
            </a:r>
            <a:endParaRPr lang="en-US" sz="3200" dirty="0">
              <a:solidFill>
                <a:schemeClr val="tx1"/>
              </a:solidFill>
            </a:endParaRPr>
          </a:p>
        </p:txBody>
      </p:sp>
      <p:sp>
        <p:nvSpPr>
          <p:cNvPr id="5" name="Slide Number Placeholder 4"/>
          <p:cNvSpPr>
            <a:spLocks noGrp="1"/>
          </p:cNvSpPr>
          <p:nvPr>
            <p:ph type="sldNum" sz="quarter" idx="12"/>
          </p:nvPr>
        </p:nvSpPr>
        <p:spPr/>
        <p:txBody>
          <a:bodyPr>
            <a:normAutofit fontScale="85000" lnSpcReduction="20000"/>
          </a:bodyPr>
          <a:lstStyle/>
          <a:p>
            <a:fld id="{EEA97B22-1CDA-469B-88E8-0F2EBCED5F39}" type="slidenum">
              <a:rPr lang="en-US" smtClean="0"/>
              <a:pPr/>
              <a:t>37</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8324" y="2761721"/>
            <a:ext cx="4704468" cy="270615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Resource List</a:t>
            </a:r>
            <a:endParaRPr lang="en-US" sz="3200" dirty="0">
              <a:solidFill>
                <a:schemeClr val="tx1"/>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38</a:t>
            </a:fld>
            <a:endParaRPr lang="en-US"/>
          </a:p>
        </p:txBody>
      </p:sp>
      <p:sp>
        <p:nvSpPr>
          <p:cNvPr id="6" name="Content Placeholder 14"/>
          <p:cNvSpPr txBox="1">
            <a:spLocks/>
          </p:cNvSpPr>
          <p:nvPr/>
        </p:nvSpPr>
        <p:spPr>
          <a:xfrm>
            <a:off x="533400" y="1676400"/>
            <a:ext cx="8232648" cy="4724400"/>
          </a:xfrm>
          <a:prstGeom prst="rect">
            <a:avLst/>
          </a:prstGeom>
        </p:spPr>
        <p:txBody>
          <a:bodyPr vert="horz">
            <a:noAutofit/>
          </a:bodyPr>
          <a:lstStyle/>
          <a:p>
            <a:pPr marL="320040" indent="-320040">
              <a:spcBef>
                <a:spcPts val="700"/>
              </a:spcBef>
              <a:buClr>
                <a:schemeClr val="accent2"/>
              </a:buClr>
              <a:buSzPct val="60000"/>
              <a:buFont typeface="Wingdings" pitchFamily="2" charset="2"/>
              <a:buChar char="q"/>
            </a:pPr>
            <a:r>
              <a:rPr lang="en-US" sz="2000" dirty="0" smtClean="0"/>
              <a:t>Iowa State University. (2010). Plant and Insect Diagnostic Clinic. </a:t>
            </a:r>
            <a:r>
              <a:rPr lang="en-US" sz="2000" dirty="0" smtClean="0">
                <a:solidFill>
                  <a:srgbClr val="0000FF"/>
                </a:solidFill>
              </a:rPr>
              <a:t>http://www.ipm.iastate.edu/ipm/info/plant-diseases/turf-grass-rust </a:t>
            </a:r>
          </a:p>
          <a:p>
            <a:pPr marL="320040" indent="-320040">
              <a:spcBef>
                <a:spcPts val="700"/>
              </a:spcBef>
              <a:buClr>
                <a:schemeClr val="accent2"/>
              </a:buClr>
              <a:buSzPct val="60000"/>
              <a:buFont typeface="Wingdings" pitchFamily="2" charset="2"/>
              <a:buChar char="q"/>
            </a:pPr>
            <a:r>
              <a:rPr lang="en-US" sz="2000" dirty="0" smtClean="0"/>
              <a:t>Maine Department of Agriculture, Conservation and Forestry. </a:t>
            </a:r>
            <a:r>
              <a:rPr lang="en-US" sz="2000" i="1" dirty="0" smtClean="0"/>
              <a:t>School IPM.</a:t>
            </a:r>
            <a:r>
              <a:rPr lang="en-US" sz="2000" dirty="0" smtClean="0"/>
              <a:t> </a:t>
            </a:r>
            <a:r>
              <a:rPr lang="en-US" sz="2000" dirty="0" smtClean="0">
                <a:solidFill>
                  <a:srgbClr val="0000FF"/>
                </a:solidFill>
              </a:rPr>
              <a:t>http://www.maine.gov/dacf/php/integrated_pest_management/school/index.shtml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itchFamily="2" charset="2"/>
              <a:buChar char="q"/>
              <a:tabLst/>
              <a:defRPr/>
            </a:pPr>
            <a:r>
              <a:rPr kumimoji="0" lang="en-US" sz="2000" b="0" i="0" u="none" strike="noStrike" kern="1200" cap="none" spc="0" normalizeH="0" baseline="0" noProof="0" dirty="0" smtClean="0">
                <a:ln>
                  <a:noFill/>
                </a:ln>
                <a:effectLst/>
                <a:uLnTx/>
                <a:uFillTx/>
                <a:latin typeface="+mn-lt"/>
                <a:ea typeface="+mn-ea"/>
                <a:cs typeface="+mn-cs"/>
              </a:rPr>
              <a:t>Rutgers Cooperative Extension. </a:t>
            </a:r>
            <a:r>
              <a:rPr kumimoji="0" lang="en-US" sz="2000" b="0" i="1" u="none" strike="noStrike" kern="1200" cap="none" spc="0" normalizeH="0" baseline="0" noProof="0" dirty="0" smtClean="0">
                <a:ln>
                  <a:noFill/>
                </a:ln>
                <a:effectLst/>
                <a:uLnTx/>
                <a:uFillTx/>
                <a:latin typeface="+mn-lt"/>
                <a:ea typeface="+mn-ea"/>
                <a:cs typeface="+mn-cs"/>
              </a:rPr>
              <a:t>IPM Report Card for School Grounds: General Requirements. </a:t>
            </a:r>
            <a:r>
              <a:rPr kumimoji="0" lang="en-US" sz="2000" b="0" i="0" u="none" strike="noStrike" kern="1200" cap="none" spc="0" normalizeH="0" baseline="0" noProof="0" dirty="0" smtClean="0">
                <a:ln>
                  <a:noFill/>
                </a:ln>
                <a:solidFill>
                  <a:srgbClr val="0000FF"/>
                </a:solidFill>
                <a:effectLst/>
                <a:uLnTx/>
                <a:uFillTx/>
                <a:latin typeface="+mn-lt"/>
                <a:ea typeface="+mn-ea"/>
                <a:cs typeface="+mn-cs"/>
              </a:rPr>
              <a:t>http://entomology.osu.edu/schoolipm/IPMfiles/ReportCardGeneral.pdf </a:t>
            </a:r>
            <a:endParaRPr kumimoji="0" lang="en-US" sz="2000" b="0" i="1" u="none" strike="noStrike" kern="1200" cap="none" spc="0" normalizeH="0" baseline="0" noProof="0" dirty="0" smtClean="0">
              <a:ln>
                <a:noFill/>
              </a:ln>
              <a:solidFill>
                <a:srgbClr val="0000FF"/>
              </a:solidFill>
              <a:effectLst/>
              <a:uLnTx/>
              <a:uFillTx/>
              <a:latin typeface="+mn-lt"/>
              <a:ea typeface="+mn-ea"/>
              <a:cs typeface="+mn-cs"/>
            </a:endParaRPr>
          </a:p>
          <a:p>
            <a:pPr marL="320040" indent="-320040">
              <a:spcBef>
                <a:spcPts val="700"/>
              </a:spcBef>
              <a:buClr>
                <a:schemeClr val="accent2"/>
              </a:buClr>
              <a:buSzPct val="60000"/>
              <a:buFont typeface="Wingdings"/>
              <a:buChar char=""/>
            </a:pPr>
            <a:r>
              <a:rPr lang="en-US" sz="2000" dirty="0" smtClean="0"/>
              <a:t>Texas A&amp;M </a:t>
            </a:r>
            <a:r>
              <a:rPr lang="en-US" sz="2000" dirty="0" err="1" smtClean="0"/>
              <a:t>Agrilife</a:t>
            </a:r>
            <a:r>
              <a:rPr lang="en-US" sz="2000" dirty="0" smtClean="0"/>
              <a:t> Extension. Landscape IPM Module 6. </a:t>
            </a:r>
            <a:r>
              <a:rPr lang="en-US" sz="2000" dirty="0" smtClean="0">
                <a:solidFill>
                  <a:srgbClr val="0000FF"/>
                </a:solidFill>
              </a:rPr>
              <a:t>http://schoolipm.tamu.edu/videodvd/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000" b="0" i="0" u="none" strike="noStrike" kern="1200" cap="none" spc="0" normalizeH="0" baseline="0" noProof="0" dirty="0" err="1" smtClean="0">
                <a:ln>
                  <a:noFill/>
                </a:ln>
                <a:effectLst/>
                <a:uLnTx/>
                <a:uFillTx/>
                <a:latin typeface="+mn-lt"/>
                <a:ea typeface="+mn-ea"/>
                <a:cs typeface="+mn-cs"/>
              </a:rPr>
              <a:t>Umass</a:t>
            </a:r>
            <a:r>
              <a:rPr kumimoji="0" lang="en-US" sz="2000" b="0" i="0" u="none" strike="noStrike" kern="1200" cap="none" spc="0" normalizeH="0" baseline="0" noProof="0" dirty="0" smtClean="0">
                <a:ln>
                  <a:noFill/>
                </a:ln>
                <a:effectLst/>
                <a:uLnTx/>
                <a:uFillTx/>
                <a:latin typeface="+mn-lt"/>
                <a:ea typeface="+mn-ea"/>
                <a:cs typeface="+mn-cs"/>
              </a:rPr>
              <a:t> Extension Center for Agriculture. </a:t>
            </a:r>
            <a:r>
              <a:rPr kumimoji="0" lang="en-US" sz="2000" b="0" i="1" u="none" strike="noStrike" kern="1200" cap="none" spc="0" normalizeH="0" baseline="0" noProof="0" dirty="0" smtClean="0">
                <a:ln>
                  <a:noFill/>
                </a:ln>
                <a:effectLst/>
                <a:uLnTx/>
                <a:uFillTx/>
                <a:latin typeface="+mn-lt"/>
                <a:ea typeface="+mn-ea"/>
                <a:cs typeface="+mn-cs"/>
              </a:rPr>
              <a:t>Best Management Practices For Lawn and Landscape Turf.</a:t>
            </a:r>
            <a:r>
              <a:rPr kumimoji="0" lang="en-US" sz="2000" b="0" i="0" u="none" strike="noStrike" kern="1200" cap="none" spc="0" normalizeH="0" baseline="0" noProof="0" dirty="0" smtClean="0">
                <a:ln>
                  <a:noFill/>
                </a:ln>
                <a:effectLst/>
                <a:uLnTx/>
                <a:uFillTx/>
                <a:latin typeface="+mn-lt"/>
                <a:ea typeface="+mn-ea"/>
                <a:cs typeface="+mn-cs"/>
              </a:rPr>
              <a:t> </a:t>
            </a:r>
            <a:r>
              <a:rPr kumimoji="0" lang="en-US" sz="2000" b="0" i="0" u="none" strike="noStrike" kern="1200" cap="none" spc="0" normalizeH="0" baseline="0" noProof="0" dirty="0" smtClean="0">
                <a:ln>
                  <a:noFill/>
                </a:ln>
                <a:solidFill>
                  <a:srgbClr val="0000FF"/>
                </a:solidFill>
                <a:effectLst/>
                <a:uLnTx/>
                <a:uFillTx/>
                <a:latin typeface="+mn-lt"/>
                <a:ea typeface="+mn-ea"/>
                <a:cs typeface="+mn-cs"/>
              </a:rPr>
              <a:t>http://extension.umass.edu/turf/sites/turf/files/pdf-doc-ppt/lawn_landscape_BMP_2013_opt.pdf </a:t>
            </a:r>
          </a:p>
          <a:p>
            <a:pPr marL="320040" lvl="0" indent="-320040">
              <a:spcBef>
                <a:spcPts val="700"/>
              </a:spcBef>
              <a:buClr>
                <a:schemeClr val="accent2"/>
              </a:buClr>
              <a:buSzPct val="60000"/>
              <a:buFont typeface="Wingdings"/>
              <a:buChar char=""/>
              <a:defRPr/>
            </a:pPr>
            <a:r>
              <a:rPr lang="en-US" sz="2000" dirty="0" smtClean="0"/>
              <a:t>University of California Agricultural and Natural Resources. (2009). How to Manage Pests. </a:t>
            </a:r>
            <a:r>
              <a:rPr lang="en-US" sz="2000" dirty="0" smtClean="0">
                <a:solidFill>
                  <a:srgbClr val="0000FF"/>
                </a:solidFill>
              </a:rPr>
              <a:t>http://www.ipm.ucdavis.edu/PMG/r785100411.html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000" b="0" i="0" u="none" strike="noStrike" kern="1200" cap="none" spc="0" normalizeH="0" baseline="0" noProof="0" dirty="0" smtClean="0">
              <a:ln>
                <a:noFill/>
              </a:ln>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000" b="0" i="0" u="none" strike="noStrike" kern="1200" cap="none" spc="0" normalizeH="0" baseline="0" noProof="0" dirty="0" smtClean="0">
              <a:ln>
                <a:noFill/>
              </a:ln>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000" b="0" i="0" u="none" strike="noStrike" kern="1200" cap="none" spc="0" normalizeH="0" baseline="0" noProof="0" dirty="0" smtClean="0">
              <a:ln>
                <a:noFill/>
              </a:ln>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000" b="0" i="0" u="none" strike="noStrike" kern="1200" cap="none" spc="0" normalizeH="0" baseline="0" noProof="0" dirty="0" smtClean="0">
              <a:ln>
                <a:noFill/>
              </a:ln>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12648" y="1524000"/>
            <a:ext cx="8226552" cy="5334000"/>
          </a:xfrm>
        </p:spPr>
        <p:txBody>
          <a:bodyPr>
            <a:noAutofit/>
          </a:bodyPr>
          <a:lstStyle/>
          <a:p>
            <a:pPr>
              <a:buNone/>
            </a:pPr>
            <a:r>
              <a:rPr lang="en-US" sz="2600" dirty="0" smtClean="0"/>
              <a:t>The One-Third Rule</a:t>
            </a:r>
          </a:p>
          <a:p>
            <a:pPr>
              <a:buFont typeface="Wingdings" pitchFamily="2" charset="2"/>
              <a:buChar char="q"/>
            </a:pPr>
            <a:r>
              <a:rPr lang="en-US" sz="2600" dirty="0" smtClean="0"/>
              <a:t>To sustain vigorous turf, remove no more than one-third of height of the grass from soil level at any one mowing event</a:t>
            </a:r>
          </a:p>
          <a:p>
            <a:pPr>
              <a:buNone/>
            </a:pPr>
            <a:r>
              <a:rPr lang="en-US" sz="2600" dirty="0" smtClean="0"/>
              <a:t>Mowing height</a:t>
            </a:r>
          </a:p>
          <a:p>
            <a:pPr>
              <a:buFont typeface="Wingdings" pitchFamily="2" charset="2"/>
              <a:buChar char="q"/>
            </a:pPr>
            <a:r>
              <a:rPr lang="en-US" sz="2600" dirty="0" smtClean="0"/>
              <a:t>Mow tall to encourage deeper rooting, which will improve tolerance to environmental stress and reduce the need for fertilizer and pesticides</a:t>
            </a:r>
          </a:p>
          <a:p>
            <a:pPr>
              <a:buFont typeface="Wingdings" pitchFamily="2" charset="2"/>
              <a:buChar char="q"/>
            </a:pPr>
            <a:r>
              <a:rPr lang="en-US" sz="2600" dirty="0" smtClean="0"/>
              <a:t>Most non-athletic turfgrasses used on school lawns can be mowed at a height of 2 ½ -3 inches (there are exceptions) For example, </a:t>
            </a:r>
            <a:r>
              <a:rPr lang="en-US" sz="2600" dirty="0" err="1" smtClean="0"/>
              <a:t>bentgrass</a:t>
            </a:r>
            <a:r>
              <a:rPr lang="en-US" sz="2600" dirty="0" smtClean="0"/>
              <a:t> grown west of the Cascades should be mowed at less than 1 inch</a:t>
            </a:r>
            <a:endParaRPr lang="en-US" sz="2600" dirty="0"/>
          </a:p>
        </p:txBody>
      </p:sp>
      <p:sp>
        <p:nvSpPr>
          <p:cNvPr id="10" name="Title 4"/>
          <p:cNvSpPr>
            <a:spLocks noGrp="1"/>
          </p:cNvSpPr>
          <p:nvPr>
            <p:ph type="title"/>
          </p:nvPr>
        </p:nvSpPr>
        <p:spPr>
          <a:xfrm>
            <a:off x="533400" y="273050"/>
            <a:ext cx="8153400" cy="869950"/>
          </a:xfrm>
        </p:spPr>
        <p:txBody>
          <a:bodyPr>
            <a:normAutofit/>
          </a:bodyPr>
          <a:lstStyle/>
          <a:p>
            <a:r>
              <a:rPr lang="en-US" sz="3200" dirty="0" smtClean="0">
                <a:solidFill>
                  <a:schemeClr val="bg2">
                    <a:lumMod val="10000"/>
                  </a:schemeClr>
                </a:solidFill>
              </a:rPr>
              <a:t>Mowing</a:t>
            </a:r>
            <a:endParaRPr lang="en-US" sz="3200" dirty="0">
              <a:solidFill>
                <a:schemeClr val="bg2">
                  <a:lumMod val="10000"/>
                </a:schemeClr>
              </a:solidFill>
            </a:endParaRPr>
          </a:p>
        </p:txBody>
      </p:sp>
      <p:sp>
        <p:nvSpPr>
          <p:cNvPr id="11" name="Slide Number Placeholder 10"/>
          <p:cNvSpPr>
            <a:spLocks noGrp="1"/>
          </p:cNvSpPr>
          <p:nvPr>
            <p:ph type="sldNum" sz="quarter" idx="12"/>
          </p:nvPr>
        </p:nvSpPr>
        <p:spPr/>
        <p:txBody>
          <a:bodyPr>
            <a:normAutofit fontScale="85000" lnSpcReduction="20000"/>
          </a:bodyPr>
          <a:lstStyle/>
          <a:p>
            <a:fld id="{47FBFA7E-D92B-492B-B20A-03A974C3FB44}"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Mowing 	</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5</a:t>
            </a:fld>
            <a:endParaRPr lang="en-US"/>
          </a:p>
        </p:txBody>
      </p:sp>
      <p:sp>
        <p:nvSpPr>
          <p:cNvPr id="4" name="Content Placeholder 3"/>
          <p:cNvSpPr>
            <a:spLocks noGrp="1"/>
          </p:cNvSpPr>
          <p:nvPr>
            <p:ph sz="quarter" idx="1"/>
          </p:nvPr>
        </p:nvSpPr>
        <p:spPr>
          <a:xfrm>
            <a:off x="533400" y="1676400"/>
            <a:ext cx="8153400" cy="5334000"/>
          </a:xfrm>
        </p:spPr>
        <p:txBody>
          <a:bodyPr>
            <a:normAutofit/>
          </a:bodyPr>
          <a:lstStyle/>
          <a:p>
            <a:pPr marL="457200" lvl="1" indent="-457200">
              <a:buClr>
                <a:schemeClr val="accent2"/>
              </a:buClr>
              <a:buSzPct val="60000"/>
              <a:buFont typeface="Wingdings" panose="05000000000000000000" pitchFamily="2" charset="2"/>
              <a:buChar char="q"/>
            </a:pPr>
            <a:r>
              <a:rPr lang="en-US" sz="3200" dirty="0" smtClean="0"/>
              <a:t>To adhere to the 1/3 rule, mow your turf at least once a week</a:t>
            </a:r>
          </a:p>
          <a:p>
            <a:pPr marL="457200" lvl="1" indent="-457200">
              <a:buClr>
                <a:schemeClr val="accent2"/>
              </a:buClr>
              <a:buSzPct val="60000"/>
              <a:buFont typeface="Wingdings" panose="05000000000000000000" pitchFamily="2" charset="2"/>
              <a:buChar char="q"/>
            </a:pPr>
            <a:r>
              <a:rPr lang="en-US" sz="3200" dirty="0" smtClean="0"/>
              <a:t>If possible mow high priority areas such as athletic fields twice a week during periods of heavy growth</a:t>
            </a:r>
          </a:p>
          <a:p>
            <a:pPr marL="457200" lvl="1" indent="-457200">
              <a:buClr>
                <a:schemeClr val="accent2"/>
              </a:buClr>
              <a:buSzPct val="60000"/>
              <a:buFont typeface="Wingdings" panose="05000000000000000000" pitchFamily="2" charset="2"/>
              <a:buChar char="q"/>
            </a:pPr>
            <a:r>
              <a:rPr lang="en-US" sz="3200" dirty="0" smtClean="0"/>
              <a:t>Increased mowing </a:t>
            </a:r>
            <a:br>
              <a:rPr lang="en-US" sz="3200" dirty="0" smtClean="0"/>
            </a:br>
            <a:r>
              <a:rPr lang="en-US" sz="3200" dirty="0" smtClean="0"/>
              <a:t>frequency will increase </a:t>
            </a:r>
            <a:br>
              <a:rPr lang="en-US" sz="3200" dirty="0" smtClean="0"/>
            </a:br>
            <a:r>
              <a:rPr lang="en-US" sz="3200" dirty="0" smtClean="0"/>
              <a:t>turf density, wear </a:t>
            </a:r>
            <a:br>
              <a:rPr lang="en-US" sz="3200" dirty="0" smtClean="0"/>
            </a:br>
            <a:r>
              <a:rPr lang="en-US" sz="3200" dirty="0" smtClean="0"/>
              <a:t>tolerance and decrease </a:t>
            </a:r>
            <a:br>
              <a:rPr lang="en-US" sz="3200" dirty="0" smtClean="0"/>
            </a:br>
            <a:r>
              <a:rPr lang="en-US" sz="3200" dirty="0" smtClean="0"/>
              <a:t>weed encroachment</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4038600"/>
            <a:ext cx="4001146" cy="2662416"/>
          </a:xfrm>
          <a:prstGeom prst="rect">
            <a:avLst/>
          </a:prstGeom>
        </p:spPr>
      </p:pic>
    </p:spTree>
    <p:extLst>
      <p:ext uri="{BB962C8B-B14F-4D97-AF65-F5344CB8AC3E}">
        <p14:creationId xmlns:p14="http://schemas.microsoft.com/office/powerpoint/2010/main" val="43128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Mowing </a:t>
            </a:r>
            <a:endParaRPr lang="en-US" sz="3200"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6</a:t>
            </a:fld>
            <a:endParaRPr lang="en-US"/>
          </a:p>
        </p:txBody>
      </p:sp>
      <p:sp>
        <p:nvSpPr>
          <p:cNvPr id="6" name="Rectangle 11"/>
          <p:cNvSpPr>
            <a:spLocks noChangeArrowheads="1"/>
          </p:cNvSpPr>
          <p:nvPr/>
        </p:nvSpPr>
        <p:spPr bwMode="auto">
          <a:xfrm>
            <a:off x="5167313" y="1676400"/>
            <a:ext cx="685800" cy="4932363"/>
          </a:xfrm>
          <a:prstGeom prst="rect">
            <a:avLst/>
          </a:prstGeom>
          <a:solidFill>
            <a:srgbClr val="B3B3B3"/>
          </a:solidFill>
          <a:ln w="38100">
            <a:solidFill>
              <a:schemeClr val="tx1"/>
            </a:solidFill>
            <a:miter lim="800000"/>
            <a:headEnd/>
            <a:tailEnd/>
          </a:ln>
        </p:spPr>
        <p:txBody>
          <a:bodyPr wrap="none"/>
          <a:lstStyle/>
          <a:p>
            <a:pPr algn="ctr"/>
            <a:r>
              <a:rPr lang="en-US" b="1">
                <a:latin typeface="Lucida Grande" pitchFamily="42" charset="0"/>
              </a:rPr>
              <a:t>6”</a:t>
            </a:r>
          </a:p>
        </p:txBody>
      </p:sp>
      <p:sp>
        <p:nvSpPr>
          <p:cNvPr id="7" name="Rectangle 6"/>
          <p:cNvSpPr>
            <a:spLocks noChangeArrowheads="1"/>
          </p:cNvSpPr>
          <p:nvPr/>
        </p:nvSpPr>
        <p:spPr bwMode="auto">
          <a:xfrm>
            <a:off x="3109913" y="3327400"/>
            <a:ext cx="685800" cy="3300413"/>
          </a:xfrm>
          <a:prstGeom prst="rect">
            <a:avLst/>
          </a:prstGeom>
          <a:solidFill>
            <a:srgbClr val="B3B3B3"/>
          </a:solidFill>
          <a:ln w="38100">
            <a:solidFill>
              <a:schemeClr val="tx1"/>
            </a:solidFill>
            <a:miter lim="800000"/>
            <a:headEnd/>
            <a:tailEnd/>
          </a:ln>
        </p:spPr>
        <p:txBody>
          <a:bodyPr wrap="none"/>
          <a:lstStyle/>
          <a:p>
            <a:pPr algn="ctr"/>
            <a:r>
              <a:rPr lang="en-US" b="1">
                <a:latin typeface="Lucida Grande" pitchFamily="42" charset="0"/>
              </a:rPr>
              <a:t>4”</a:t>
            </a:r>
          </a:p>
        </p:txBody>
      </p:sp>
      <p:sp>
        <p:nvSpPr>
          <p:cNvPr id="8" name="Rectangle 10"/>
          <p:cNvSpPr>
            <a:spLocks noChangeArrowheads="1"/>
          </p:cNvSpPr>
          <p:nvPr/>
        </p:nvSpPr>
        <p:spPr bwMode="auto">
          <a:xfrm>
            <a:off x="5167313" y="2895600"/>
            <a:ext cx="685800" cy="3713163"/>
          </a:xfrm>
          <a:prstGeom prst="rect">
            <a:avLst/>
          </a:prstGeom>
          <a:solidFill>
            <a:schemeClr val="folHlink"/>
          </a:solidFill>
          <a:ln w="38100">
            <a:solidFill>
              <a:schemeClr val="tx1"/>
            </a:solidFill>
            <a:miter lim="800000"/>
            <a:headEnd/>
            <a:tailEnd/>
          </a:ln>
        </p:spPr>
        <p:txBody>
          <a:bodyPr wrap="none"/>
          <a:lstStyle/>
          <a:p>
            <a:pPr algn="ctr"/>
            <a:r>
              <a:rPr lang="en-US" b="1">
                <a:latin typeface="Lucida Grande" pitchFamily="42" charset="0"/>
              </a:rPr>
              <a:t>4.5”</a:t>
            </a:r>
          </a:p>
        </p:txBody>
      </p:sp>
      <p:sp>
        <p:nvSpPr>
          <p:cNvPr id="9" name="Rectangle 7"/>
          <p:cNvSpPr>
            <a:spLocks noChangeArrowheads="1"/>
          </p:cNvSpPr>
          <p:nvPr/>
        </p:nvSpPr>
        <p:spPr bwMode="auto">
          <a:xfrm>
            <a:off x="3109913" y="4152900"/>
            <a:ext cx="685800" cy="2474913"/>
          </a:xfrm>
          <a:prstGeom prst="rect">
            <a:avLst/>
          </a:prstGeom>
          <a:solidFill>
            <a:schemeClr val="folHlink"/>
          </a:solidFill>
          <a:ln w="38100">
            <a:solidFill>
              <a:schemeClr val="tx1"/>
            </a:solidFill>
            <a:miter lim="800000"/>
            <a:headEnd/>
            <a:tailEnd/>
          </a:ln>
        </p:spPr>
        <p:txBody>
          <a:bodyPr wrap="none"/>
          <a:lstStyle/>
          <a:p>
            <a:pPr algn="ctr"/>
            <a:r>
              <a:rPr lang="en-US" b="1">
                <a:latin typeface="Lucida Grande" pitchFamily="42" charset="0"/>
              </a:rPr>
              <a:t>3”</a:t>
            </a:r>
          </a:p>
        </p:txBody>
      </p:sp>
      <p:sp>
        <p:nvSpPr>
          <p:cNvPr id="10" name="Rectangle 9"/>
          <p:cNvSpPr>
            <a:spLocks noChangeArrowheads="1"/>
          </p:cNvSpPr>
          <p:nvPr/>
        </p:nvSpPr>
        <p:spPr bwMode="auto">
          <a:xfrm>
            <a:off x="5167313" y="4114800"/>
            <a:ext cx="685800" cy="2493963"/>
          </a:xfrm>
          <a:prstGeom prst="rect">
            <a:avLst/>
          </a:prstGeom>
          <a:solidFill>
            <a:schemeClr val="hlink"/>
          </a:solidFill>
          <a:ln w="38100">
            <a:solidFill>
              <a:schemeClr val="tx1"/>
            </a:solidFill>
            <a:miter lim="800000"/>
            <a:headEnd/>
            <a:tailEnd/>
          </a:ln>
        </p:spPr>
        <p:txBody>
          <a:bodyPr wrap="none"/>
          <a:lstStyle/>
          <a:p>
            <a:pPr algn="ctr"/>
            <a:r>
              <a:rPr lang="en-US" b="1">
                <a:latin typeface="Lucida Grande" pitchFamily="42" charset="0"/>
              </a:rPr>
              <a:t>3”</a:t>
            </a:r>
          </a:p>
        </p:txBody>
      </p:sp>
      <p:sp>
        <p:nvSpPr>
          <p:cNvPr id="11" name="Rectangle 8"/>
          <p:cNvSpPr>
            <a:spLocks noChangeArrowheads="1"/>
          </p:cNvSpPr>
          <p:nvPr/>
        </p:nvSpPr>
        <p:spPr bwMode="auto">
          <a:xfrm>
            <a:off x="3109913" y="4978400"/>
            <a:ext cx="685800" cy="1651000"/>
          </a:xfrm>
          <a:prstGeom prst="rect">
            <a:avLst/>
          </a:prstGeom>
          <a:solidFill>
            <a:schemeClr val="hlink"/>
          </a:solidFill>
          <a:ln w="38100">
            <a:solidFill>
              <a:schemeClr val="tx1"/>
            </a:solidFill>
            <a:miter lim="800000"/>
            <a:headEnd/>
            <a:tailEnd/>
          </a:ln>
        </p:spPr>
        <p:txBody>
          <a:bodyPr wrap="none"/>
          <a:lstStyle/>
          <a:p>
            <a:pPr algn="ctr"/>
            <a:r>
              <a:rPr lang="en-US" b="1">
                <a:latin typeface="Lucida Grande" pitchFamily="42" charset="0"/>
              </a:rPr>
              <a:t>2”</a:t>
            </a:r>
          </a:p>
        </p:txBody>
      </p:sp>
      <p:sp>
        <p:nvSpPr>
          <p:cNvPr id="12" name="Rectangle 4"/>
          <p:cNvSpPr>
            <a:spLocks noChangeArrowheads="1"/>
          </p:cNvSpPr>
          <p:nvPr/>
        </p:nvSpPr>
        <p:spPr bwMode="auto">
          <a:xfrm>
            <a:off x="5167313" y="5276850"/>
            <a:ext cx="685800" cy="1352550"/>
          </a:xfrm>
          <a:prstGeom prst="rect">
            <a:avLst/>
          </a:prstGeom>
          <a:solidFill>
            <a:schemeClr val="accent1"/>
          </a:solidFill>
          <a:ln w="38100">
            <a:solidFill>
              <a:schemeClr val="tx1"/>
            </a:solidFill>
            <a:miter lim="800000"/>
            <a:headEnd/>
            <a:tailEnd/>
          </a:ln>
        </p:spPr>
        <p:txBody>
          <a:bodyPr wrap="none"/>
          <a:lstStyle/>
          <a:p>
            <a:pPr algn="ctr"/>
            <a:r>
              <a:rPr lang="en-US" b="1">
                <a:latin typeface="Lucida Grande" pitchFamily="42" charset="0"/>
              </a:rPr>
              <a:t>1.5”</a:t>
            </a:r>
          </a:p>
        </p:txBody>
      </p:sp>
      <p:sp>
        <p:nvSpPr>
          <p:cNvPr id="13" name="Rectangle 5"/>
          <p:cNvSpPr>
            <a:spLocks noChangeArrowheads="1"/>
          </p:cNvSpPr>
          <p:nvPr/>
        </p:nvSpPr>
        <p:spPr bwMode="auto">
          <a:xfrm>
            <a:off x="3109913" y="5803900"/>
            <a:ext cx="685800" cy="825500"/>
          </a:xfrm>
          <a:prstGeom prst="rect">
            <a:avLst/>
          </a:prstGeom>
          <a:solidFill>
            <a:schemeClr val="accent1"/>
          </a:solidFill>
          <a:ln w="38100">
            <a:solidFill>
              <a:schemeClr val="tx1"/>
            </a:solidFill>
            <a:miter lim="800000"/>
            <a:headEnd/>
            <a:tailEnd/>
          </a:ln>
        </p:spPr>
        <p:txBody>
          <a:bodyPr wrap="none"/>
          <a:lstStyle/>
          <a:p>
            <a:pPr algn="ctr"/>
            <a:r>
              <a:rPr lang="en-US" b="1">
                <a:latin typeface="Lucida Grande" pitchFamily="42" charset="0"/>
              </a:rPr>
              <a:t>1”</a:t>
            </a:r>
          </a:p>
        </p:txBody>
      </p:sp>
      <p:sp>
        <p:nvSpPr>
          <p:cNvPr id="18" name="Line 16"/>
          <p:cNvSpPr>
            <a:spLocks noChangeShapeType="1"/>
          </p:cNvSpPr>
          <p:nvPr/>
        </p:nvSpPr>
        <p:spPr bwMode="auto">
          <a:xfrm flipV="1">
            <a:off x="3810000" y="6629400"/>
            <a:ext cx="1371600" cy="0"/>
          </a:xfrm>
          <a:prstGeom prst="line">
            <a:avLst/>
          </a:prstGeom>
          <a:noFill/>
          <a:ln w="38100">
            <a:solidFill>
              <a:schemeClr val="tx1"/>
            </a:solidFill>
            <a:round/>
            <a:headEnd/>
            <a:tailEnd/>
          </a:ln>
        </p:spPr>
        <p:txBody>
          <a:bodyPr wrap="none" anchor="ctr"/>
          <a:lstStyle/>
          <a:p>
            <a:endParaRPr lang="en-US"/>
          </a:p>
        </p:txBody>
      </p:sp>
      <p:sp>
        <p:nvSpPr>
          <p:cNvPr id="19" name="Text Box 28"/>
          <p:cNvSpPr txBox="1">
            <a:spLocks noChangeArrowheads="1"/>
          </p:cNvSpPr>
          <p:nvPr/>
        </p:nvSpPr>
        <p:spPr bwMode="auto">
          <a:xfrm rot="-5400000">
            <a:off x="1292255" y="4823768"/>
            <a:ext cx="2844800" cy="461665"/>
          </a:xfrm>
          <a:prstGeom prst="rect">
            <a:avLst/>
          </a:prstGeom>
          <a:noFill/>
          <a:ln w="9525">
            <a:noFill/>
            <a:miter lim="800000"/>
            <a:headEnd/>
            <a:tailEnd/>
          </a:ln>
        </p:spPr>
        <p:txBody>
          <a:bodyPr wrap="square">
            <a:spAutoFit/>
          </a:bodyPr>
          <a:lstStyle/>
          <a:p>
            <a:r>
              <a:rPr lang="en-US" sz="2400" b="1" dirty="0" smtClean="0">
                <a:latin typeface="+mj-lt"/>
              </a:rPr>
              <a:t>Height after mowing </a:t>
            </a:r>
            <a:endParaRPr lang="en-US" sz="2400" b="1" dirty="0">
              <a:latin typeface="+mj-lt"/>
            </a:endParaRPr>
          </a:p>
        </p:txBody>
      </p:sp>
      <p:sp>
        <p:nvSpPr>
          <p:cNvPr id="20" name="Text Box 29"/>
          <p:cNvSpPr txBox="1">
            <a:spLocks noChangeArrowheads="1"/>
          </p:cNvSpPr>
          <p:nvPr/>
        </p:nvSpPr>
        <p:spPr bwMode="auto">
          <a:xfrm rot="-5400000">
            <a:off x="4445202" y="3544878"/>
            <a:ext cx="3436620" cy="461665"/>
          </a:xfrm>
          <a:prstGeom prst="rect">
            <a:avLst/>
          </a:prstGeom>
          <a:noFill/>
          <a:ln w="9525">
            <a:noFill/>
            <a:miter lim="800000"/>
            <a:headEnd/>
            <a:tailEnd/>
          </a:ln>
        </p:spPr>
        <p:txBody>
          <a:bodyPr wrap="square">
            <a:spAutoFit/>
          </a:bodyPr>
          <a:lstStyle/>
          <a:p>
            <a:pPr algn="ctr"/>
            <a:r>
              <a:rPr lang="en-US" sz="2400" b="1" dirty="0" smtClean="0">
                <a:latin typeface="+mj-lt"/>
              </a:rPr>
              <a:t>Height prior to mowing </a:t>
            </a:r>
            <a:endParaRPr lang="en-US" sz="2400" b="1" dirty="0">
              <a:latin typeface="+mj-lt"/>
            </a:endParaRPr>
          </a:p>
        </p:txBody>
      </p:sp>
      <p:sp>
        <p:nvSpPr>
          <p:cNvPr id="21" name="Content Placeholder 23"/>
          <p:cNvSpPr txBox="1">
            <a:spLocks/>
          </p:cNvSpPr>
          <p:nvPr/>
        </p:nvSpPr>
        <p:spPr>
          <a:xfrm>
            <a:off x="457200" y="1774825"/>
            <a:ext cx="4876800" cy="2492375"/>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mtClean="0"/>
              <a:t>The one-third rule</a:t>
            </a:r>
            <a:endParaRPr lang="en-US" dirty="0" smtClean="0"/>
          </a:p>
        </p:txBody>
      </p:sp>
      <p:cxnSp>
        <p:nvCxnSpPr>
          <p:cNvPr id="23" name="Straight Arrow Connector 22"/>
          <p:cNvCxnSpPr/>
          <p:nvPr/>
        </p:nvCxnSpPr>
        <p:spPr>
          <a:xfrm flipH="1">
            <a:off x="3810000" y="1676400"/>
            <a:ext cx="1357313" cy="165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795713" y="2895600"/>
            <a:ext cx="1371600" cy="1257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795713" y="4142582"/>
            <a:ext cx="1385888" cy="835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795713" y="5276850"/>
            <a:ext cx="1371600" cy="5270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19800" y="6019800"/>
            <a:ext cx="2743200" cy="646331"/>
          </a:xfrm>
          <a:prstGeom prst="rect">
            <a:avLst/>
          </a:prstGeom>
          <a:noFill/>
        </p:spPr>
        <p:txBody>
          <a:bodyPr wrap="square" rtlCol="0">
            <a:spAutoFit/>
          </a:bodyPr>
          <a:lstStyle/>
          <a:p>
            <a:r>
              <a:rPr lang="en-US" i="1" dirty="0" smtClean="0"/>
              <a:t>Alec </a:t>
            </a:r>
            <a:r>
              <a:rPr lang="en-US" i="1" dirty="0" err="1" smtClean="0"/>
              <a:t>Kowaleski</a:t>
            </a:r>
            <a:r>
              <a:rPr lang="en-US" i="1" dirty="0" smtClean="0"/>
              <a:t>, Oregon State University </a:t>
            </a:r>
            <a:endParaRPr lang="en-US" i="1" dirty="0"/>
          </a:p>
        </p:txBody>
      </p:sp>
    </p:spTree>
    <p:extLst>
      <p:ext uri="{BB962C8B-B14F-4D97-AF65-F5344CB8AC3E}">
        <p14:creationId xmlns:p14="http://schemas.microsoft.com/office/powerpoint/2010/main" val="1330228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7</a:t>
            </a:fld>
            <a:endParaRPr lang="en-US"/>
          </a:p>
        </p:txBody>
      </p:sp>
      <p:pic>
        <p:nvPicPr>
          <p:cNvPr id="7" name="Picture 3"/>
          <p:cNvPicPr>
            <a:picLocks noChangeAspect="1" noChangeArrowheads="1"/>
          </p:cNvPicPr>
          <p:nvPr/>
        </p:nvPicPr>
        <p:blipFill>
          <a:blip r:embed="rId2" cstate="print"/>
          <a:srcRect/>
          <a:stretch>
            <a:fillRect/>
          </a:stretch>
        </p:blipFill>
        <p:spPr bwMode="auto">
          <a:xfrm>
            <a:off x="3108572" y="2133600"/>
            <a:ext cx="2881330" cy="2492829"/>
          </a:xfrm>
          <a:prstGeom prst="rect">
            <a:avLst/>
          </a:prstGeom>
          <a:noFill/>
          <a:ln w="9525">
            <a:noFill/>
            <a:miter lim="800000"/>
            <a:headEnd/>
            <a:tailEnd/>
          </a:ln>
        </p:spPr>
      </p:pic>
      <p:sp>
        <p:nvSpPr>
          <p:cNvPr id="8" name="TextBox 7"/>
          <p:cNvSpPr txBox="1"/>
          <p:nvPr/>
        </p:nvSpPr>
        <p:spPr>
          <a:xfrm>
            <a:off x="1371600" y="1752600"/>
            <a:ext cx="1692028" cy="523220"/>
          </a:xfrm>
          <a:prstGeom prst="rect">
            <a:avLst/>
          </a:prstGeom>
          <a:noFill/>
        </p:spPr>
        <p:txBody>
          <a:bodyPr wrap="square" rtlCol="0">
            <a:spAutoFit/>
          </a:bodyPr>
          <a:lstStyle/>
          <a:p>
            <a:r>
              <a:rPr lang="en-US" sz="2800" dirty="0" smtClean="0"/>
              <a:t>High Cut</a:t>
            </a:r>
            <a:endParaRPr lang="en-US" sz="2800" dirty="0"/>
          </a:p>
        </p:txBody>
      </p:sp>
      <p:sp>
        <p:nvSpPr>
          <p:cNvPr id="9" name="TextBox 8"/>
          <p:cNvSpPr txBox="1"/>
          <p:nvPr/>
        </p:nvSpPr>
        <p:spPr>
          <a:xfrm>
            <a:off x="6004172" y="2600980"/>
            <a:ext cx="1692028" cy="523220"/>
          </a:xfrm>
          <a:prstGeom prst="rect">
            <a:avLst/>
          </a:prstGeom>
          <a:noFill/>
        </p:spPr>
        <p:txBody>
          <a:bodyPr wrap="square" rtlCol="0">
            <a:spAutoFit/>
          </a:bodyPr>
          <a:lstStyle/>
          <a:p>
            <a:r>
              <a:rPr lang="en-US" sz="2800" dirty="0" smtClean="0"/>
              <a:t>Low Cut</a:t>
            </a:r>
            <a:endParaRPr lang="en-US" sz="2800" dirty="0"/>
          </a:p>
        </p:txBody>
      </p:sp>
      <p:sp>
        <p:nvSpPr>
          <p:cNvPr id="10" name="Title 4"/>
          <p:cNvSpPr>
            <a:spLocks noGrp="1"/>
          </p:cNvSpPr>
          <p:nvPr>
            <p:ph type="title"/>
          </p:nvPr>
        </p:nvSpPr>
        <p:spPr>
          <a:xfrm>
            <a:off x="533400" y="273050"/>
            <a:ext cx="8153400" cy="869950"/>
          </a:xfrm>
        </p:spPr>
        <p:txBody>
          <a:bodyPr>
            <a:normAutofit/>
          </a:bodyPr>
          <a:lstStyle/>
          <a:p>
            <a:r>
              <a:rPr lang="en-US" sz="3200" dirty="0" smtClean="0">
                <a:solidFill>
                  <a:schemeClr val="bg2">
                    <a:lumMod val="10000"/>
                  </a:schemeClr>
                </a:solidFill>
              </a:rPr>
              <a:t>Mowing</a:t>
            </a:r>
            <a:endParaRPr lang="en-US" sz="3200" dirty="0">
              <a:solidFill>
                <a:schemeClr val="bg2">
                  <a:lumMod val="10000"/>
                </a:schemeClr>
              </a:solidFill>
            </a:endParaRPr>
          </a:p>
        </p:txBody>
      </p:sp>
      <p:sp>
        <p:nvSpPr>
          <p:cNvPr id="11" name="Right Arrow 10"/>
          <p:cNvSpPr/>
          <p:nvPr/>
        </p:nvSpPr>
        <p:spPr>
          <a:xfrm>
            <a:off x="2133600" y="2209800"/>
            <a:ext cx="1447800" cy="2286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5638800" y="2438400"/>
            <a:ext cx="1447800" cy="2286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4"/>
          <p:cNvSpPr txBox="1">
            <a:spLocks/>
          </p:cNvSpPr>
          <p:nvPr/>
        </p:nvSpPr>
        <p:spPr>
          <a:xfrm>
            <a:off x="726510" y="4648200"/>
            <a:ext cx="8112690" cy="1676400"/>
          </a:xfrm>
          <a:prstGeom prst="rect">
            <a:avLst/>
          </a:prstGeom>
          <a:noFill/>
        </p:spPr>
        <p:txBody>
          <a:bodyPr>
            <a:noAutofit/>
          </a:bodyPr>
          <a:lstStyle/>
          <a:p>
            <a:pPr marR="0" lvl="0" algn="l" defTabSz="914400" rtl="0" eaLnBrk="1" fontAlgn="auto" latinLnBrk="0" hangingPunct="1">
              <a:lnSpc>
                <a:spcPct val="100000"/>
              </a:lnSpc>
              <a:spcBef>
                <a:spcPts val="700"/>
              </a:spcBef>
              <a:spcAft>
                <a:spcPts val="0"/>
              </a:spcAft>
              <a:buClr>
                <a:schemeClr val="accent2"/>
              </a:buClr>
              <a:buSzPct val="60000"/>
              <a:tabLst/>
              <a:defRPr/>
            </a:pPr>
            <a:r>
              <a:rPr kumimoji="0" lang="en-US" sz="3200" b="0" i="0" u="none" strike="noStrike" kern="1200" cap="none" spc="0" normalizeH="0" baseline="0" noProof="0" dirty="0" smtClean="0">
                <a:ln>
                  <a:noFill/>
                </a:ln>
                <a:effectLst/>
                <a:uLnTx/>
                <a:uFillTx/>
                <a:ea typeface="Times New Roman" pitchFamily="18" charset="0"/>
                <a:cs typeface="Arial" pitchFamily="34" charset="0"/>
              </a:rPr>
              <a:t>The picture depicts the effect of mowing height on root growth</a:t>
            </a:r>
          </a:p>
          <a:p>
            <a:pPr marR="0" lvl="0" algn="l" defTabSz="914400" rtl="0" eaLnBrk="1" fontAlgn="auto" latinLnBrk="0" hangingPunct="1">
              <a:lnSpc>
                <a:spcPct val="100000"/>
              </a:lnSpc>
              <a:spcBef>
                <a:spcPts val="700"/>
              </a:spcBef>
              <a:spcAft>
                <a:spcPts val="0"/>
              </a:spcAft>
              <a:buClr>
                <a:schemeClr val="accent2"/>
              </a:buClr>
              <a:buSzPct val="60000"/>
              <a:tabLst/>
              <a:defRPr/>
            </a:pPr>
            <a:r>
              <a:rPr kumimoji="0" lang="en-US" sz="3200" b="0" i="0" u="none" strike="noStrike" kern="1200" cap="none" spc="0" normalizeH="0" baseline="0" noProof="0" dirty="0" smtClean="0">
                <a:ln>
                  <a:noFill/>
                </a:ln>
                <a:effectLst/>
                <a:uLnTx/>
                <a:uFillTx/>
                <a:ea typeface="Times New Roman" pitchFamily="18" charset="0"/>
                <a:cs typeface="Arial" pitchFamily="34" charset="0"/>
              </a:rPr>
              <a:t>A lower cut produces shorter roots,</a:t>
            </a:r>
            <a:r>
              <a:rPr kumimoji="0" lang="en-US" sz="3200" b="0" i="0" u="none" strike="noStrike" kern="1200" cap="none" spc="0" normalizeH="0" noProof="0" dirty="0" smtClean="0">
                <a:ln>
                  <a:noFill/>
                </a:ln>
                <a:effectLst/>
                <a:uLnTx/>
                <a:uFillTx/>
                <a:ea typeface="Times New Roman" pitchFamily="18" charset="0"/>
                <a:cs typeface="Arial" pitchFamily="34" charset="0"/>
              </a:rPr>
              <a:t> less stress tolerance</a:t>
            </a:r>
            <a:r>
              <a:rPr kumimoji="0" lang="en-US" sz="3200" b="0" i="0" u="none" strike="noStrike" kern="1200" cap="none" spc="0" normalizeH="0" baseline="0" noProof="0" dirty="0" smtClean="0">
                <a:ln>
                  <a:noFill/>
                </a:ln>
                <a:effectLst/>
                <a:uLnTx/>
                <a:uFillTx/>
                <a:ea typeface="Times New Roman" pitchFamily="18" charset="0"/>
                <a:cs typeface="Arial" pitchFamily="34" charset="0"/>
              </a:rPr>
              <a:t> and</a:t>
            </a:r>
            <a:r>
              <a:rPr kumimoji="0" lang="en-US" sz="3200" b="0" i="0" u="none" strike="noStrike" kern="1200" cap="none" spc="0" normalizeH="0" noProof="0" dirty="0" smtClean="0">
                <a:ln>
                  <a:noFill/>
                </a:ln>
                <a:effectLst/>
                <a:uLnTx/>
                <a:uFillTx/>
                <a:ea typeface="Times New Roman" pitchFamily="18" charset="0"/>
                <a:cs typeface="Arial" pitchFamily="34" charset="0"/>
              </a:rPr>
              <a:t> allows more weed invasion</a:t>
            </a:r>
            <a:endParaRPr kumimoji="0" lang="en-US" sz="3200" b="0" i="0" u="none" strike="noStrike" kern="1200" cap="none" spc="0" normalizeH="0" baseline="0" noProof="0" dirty="0" smtClean="0">
              <a:ln>
                <a:noFill/>
              </a:ln>
              <a:effectLst/>
              <a:uLnTx/>
              <a:uFillTx/>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fld id="{47FBFA7E-D92B-492B-B20A-03A974C3FB44}" type="slidenum">
              <a:rPr lang="en-US" smtClean="0"/>
              <a:pPr/>
              <a:t>8</a:t>
            </a:fld>
            <a:endParaRPr lang="en-US"/>
          </a:p>
        </p:txBody>
      </p:sp>
      <p:sp>
        <p:nvSpPr>
          <p:cNvPr id="10" name="Title 4"/>
          <p:cNvSpPr>
            <a:spLocks noGrp="1"/>
          </p:cNvSpPr>
          <p:nvPr>
            <p:ph type="title"/>
          </p:nvPr>
        </p:nvSpPr>
        <p:spPr>
          <a:xfrm>
            <a:off x="533400" y="273050"/>
            <a:ext cx="8153400" cy="869950"/>
          </a:xfrm>
        </p:spPr>
        <p:txBody>
          <a:bodyPr>
            <a:normAutofit/>
          </a:bodyPr>
          <a:lstStyle/>
          <a:p>
            <a:r>
              <a:rPr lang="en-US" sz="3200" dirty="0" smtClean="0">
                <a:solidFill>
                  <a:schemeClr val="bg2">
                    <a:lumMod val="10000"/>
                  </a:schemeClr>
                </a:solidFill>
              </a:rPr>
              <a:t>When to Mow</a:t>
            </a:r>
            <a:endParaRPr lang="en-US" sz="3200" dirty="0">
              <a:solidFill>
                <a:schemeClr val="bg2">
                  <a:lumMod val="10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2667000"/>
            <a:ext cx="5029200" cy="3381421"/>
          </a:xfrm>
          <a:prstGeom prst="rect">
            <a:avLst/>
          </a:prstGeom>
        </p:spPr>
      </p:pic>
      <p:sp>
        <p:nvSpPr>
          <p:cNvPr id="9" name="Content Placeholder 8"/>
          <p:cNvSpPr>
            <a:spLocks noGrp="1"/>
          </p:cNvSpPr>
          <p:nvPr>
            <p:ph sz="quarter" idx="1"/>
          </p:nvPr>
        </p:nvSpPr>
        <p:spPr>
          <a:xfrm>
            <a:off x="612648" y="1676400"/>
            <a:ext cx="8226552" cy="5029200"/>
          </a:xfrm>
        </p:spPr>
        <p:txBody>
          <a:bodyPr>
            <a:normAutofit/>
          </a:bodyPr>
          <a:lstStyle/>
          <a:p>
            <a:pPr>
              <a:buFont typeface="Wingdings" pitchFamily="2" charset="2"/>
              <a:buChar char="q"/>
            </a:pPr>
            <a:r>
              <a:rPr lang="en-US" sz="3200" dirty="0" smtClean="0"/>
              <a:t>Mow when the lawn is dry to minimize the chance of spreading diseases</a:t>
            </a:r>
          </a:p>
          <a:p>
            <a:r>
              <a:rPr lang="en-US" sz="3200" dirty="0" smtClean="0"/>
              <a:t>Dry clippings almost never need to be removed from turf </a:t>
            </a:r>
          </a:p>
          <a:p>
            <a:r>
              <a:rPr lang="en-US" sz="3200" dirty="0" smtClean="0"/>
              <a:t>Clippings do not </a:t>
            </a:r>
            <a:br>
              <a:rPr lang="en-US" sz="3200" dirty="0" smtClean="0"/>
            </a:br>
            <a:r>
              <a:rPr lang="en-US" sz="3200" dirty="0" smtClean="0"/>
              <a:t>contribute to thatch </a:t>
            </a:r>
          </a:p>
          <a:p>
            <a:r>
              <a:rPr lang="en-US" sz="3200" dirty="0" smtClean="0"/>
              <a:t>Clippings return </a:t>
            </a:r>
            <a:br>
              <a:rPr lang="en-US" sz="3200" dirty="0" smtClean="0"/>
            </a:br>
            <a:r>
              <a:rPr lang="en-US" sz="3200" dirty="0" smtClean="0"/>
              <a:t>nutrients to the </a:t>
            </a:r>
            <a:br>
              <a:rPr lang="en-US" sz="3200" dirty="0" smtClean="0"/>
            </a:br>
            <a:r>
              <a:rPr lang="en-US" sz="3200" dirty="0" smtClean="0"/>
              <a:t>soil decreasing fertility requirements</a:t>
            </a:r>
          </a:p>
          <a:p>
            <a:endParaRPr lang="en-US" sz="320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10000"/>
                  </a:schemeClr>
                </a:solidFill>
              </a:rPr>
              <a:t>Fertilization</a:t>
            </a:r>
            <a:endParaRPr lang="en-US" dirty="0">
              <a:solidFill>
                <a:schemeClr val="bg2">
                  <a:lumMod val="10000"/>
                </a:schemeClr>
              </a:solidFill>
            </a:endParaRPr>
          </a:p>
        </p:txBody>
      </p:sp>
      <p:sp>
        <p:nvSpPr>
          <p:cNvPr id="3" name="Slide Number Placeholder 2"/>
          <p:cNvSpPr>
            <a:spLocks noGrp="1"/>
          </p:cNvSpPr>
          <p:nvPr>
            <p:ph type="sldNum" sz="quarter" idx="12"/>
          </p:nvPr>
        </p:nvSpPr>
        <p:spPr/>
        <p:txBody>
          <a:bodyPr>
            <a:normAutofit fontScale="85000" lnSpcReduction="20000"/>
          </a:bodyPr>
          <a:lstStyle/>
          <a:p>
            <a:fld id="{47FBFA7E-D92B-492B-B20A-03A974C3FB44}" type="slidenum">
              <a:rPr lang="en-US" smtClean="0"/>
              <a:pPr/>
              <a:t>9</a:t>
            </a:fld>
            <a:endParaRPr lang="en-US"/>
          </a:p>
        </p:txBody>
      </p:sp>
      <p:sp>
        <p:nvSpPr>
          <p:cNvPr id="4" name="Content Placeholder 3"/>
          <p:cNvSpPr>
            <a:spLocks noGrp="1"/>
          </p:cNvSpPr>
          <p:nvPr>
            <p:ph sz="quarter" idx="1"/>
          </p:nvPr>
        </p:nvSpPr>
        <p:spPr>
          <a:xfrm>
            <a:off x="524799" y="1516698"/>
            <a:ext cx="8226552" cy="4495800"/>
          </a:xfrm>
        </p:spPr>
        <p:txBody>
          <a:bodyPr>
            <a:normAutofit/>
          </a:bodyPr>
          <a:lstStyle/>
          <a:p>
            <a:r>
              <a:rPr lang="en-US" sz="2800" dirty="0" smtClean="0"/>
              <a:t>A basic </a:t>
            </a:r>
            <a:r>
              <a:rPr lang="en-US" sz="2800" dirty="0"/>
              <a:t>s</a:t>
            </a:r>
            <a:r>
              <a:rPr lang="en-US" sz="2800" dirty="0" smtClean="0"/>
              <a:t>oil test will identify the soil pH/lime requirements, as well as phosphorus, potassium and secondary nutrient deficiencies  </a:t>
            </a:r>
            <a:br>
              <a:rPr lang="en-US" sz="2800" dirty="0" smtClean="0"/>
            </a:br>
            <a:r>
              <a:rPr lang="en-US" sz="2800" dirty="0" smtClean="0"/>
              <a:t>Soil test labs may provide recommendations</a:t>
            </a:r>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501" y="3364523"/>
            <a:ext cx="7404099" cy="3417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10200" y="6211669"/>
            <a:ext cx="2743200" cy="646331"/>
          </a:xfrm>
          <a:prstGeom prst="rect">
            <a:avLst/>
          </a:prstGeom>
          <a:noFill/>
        </p:spPr>
        <p:txBody>
          <a:bodyPr wrap="square" rtlCol="0">
            <a:spAutoFit/>
          </a:bodyPr>
          <a:lstStyle/>
          <a:p>
            <a:r>
              <a:rPr lang="en-US" i="1" dirty="0" smtClean="0"/>
              <a:t>Alec </a:t>
            </a:r>
            <a:r>
              <a:rPr lang="en-US" i="1" dirty="0" err="1" smtClean="0"/>
              <a:t>Kowaleski</a:t>
            </a:r>
            <a:r>
              <a:rPr lang="en-US" i="1" dirty="0" smtClean="0"/>
              <a:t>, Oregon State University </a:t>
            </a:r>
            <a:endParaRPr lang="en-US" i="1" dirty="0"/>
          </a:p>
        </p:txBody>
      </p:sp>
    </p:spTree>
    <p:extLst>
      <p:ext uri="{BB962C8B-B14F-4D97-AF65-F5344CB8AC3E}">
        <p14:creationId xmlns:p14="http://schemas.microsoft.com/office/powerpoint/2010/main" val="1636051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1709</TotalTime>
  <Words>1927</Words>
  <Application>Microsoft Office PowerPoint</Application>
  <PresentationFormat>On-screen Show (4:3)</PresentationFormat>
  <Paragraphs>271</Paragraphs>
  <Slides>38</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ＭＳ 明朝</vt:lpstr>
      <vt:lpstr>Arial</vt:lpstr>
      <vt:lpstr>Calibri</vt:lpstr>
      <vt:lpstr>Lucida Grande</vt:lpstr>
      <vt:lpstr>Times New Roman</vt:lpstr>
      <vt:lpstr>Tw Cen MT</vt:lpstr>
      <vt:lpstr>Wingdings</vt:lpstr>
      <vt:lpstr>Wingdings 2</vt:lpstr>
      <vt:lpstr>Median</vt:lpstr>
      <vt:lpstr>Cultural turf management practices</vt:lpstr>
      <vt:lpstr>Learning Objectives</vt:lpstr>
      <vt:lpstr>Mowing</vt:lpstr>
      <vt:lpstr>Mowing</vt:lpstr>
      <vt:lpstr>Mowing  </vt:lpstr>
      <vt:lpstr>Mowing </vt:lpstr>
      <vt:lpstr>Mowing</vt:lpstr>
      <vt:lpstr>When to Mow</vt:lpstr>
      <vt:lpstr>Fertilization</vt:lpstr>
      <vt:lpstr>Fertilization</vt:lpstr>
      <vt:lpstr>Fertilization </vt:lpstr>
      <vt:lpstr>Fertilization</vt:lpstr>
      <vt:lpstr>Fertilization</vt:lpstr>
      <vt:lpstr>Fertilization</vt:lpstr>
      <vt:lpstr>When to Use Fertilizer</vt:lpstr>
      <vt:lpstr>Irrigation Frequency</vt:lpstr>
      <vt:lpstr>Irrigation Amount</vt:lpstr>
      <vt:lpstr>Irrigation Timing</vt:lpstr>
      <vt:lpstr>Irrigation Timing Continued</vt:lpstr>
      <vt:lpstr>Soil Analysis</vt:lpstr>
      <vt:lpstr>Soil Analysis</vt:lpstr>
      <vt:lpstr>Soil Analysis</vt:lpstr>
      <vt:lpstr>Soil Analysis</vt:lpstr>
      <vt:lpstr>Soil Analysis</vt:lpstr>
      <vt:lpstr>Soil Analysis</vt:lpstr>
      <vt:lpstr>Soil Analysis</vt:lpstr>
      <vt:lpstr>Soil Analysis</vt:lpstr>
      <vt:lpstr>Interpretation of Soil Test Categories</vt:lpstr>
      <vt:lpstr>Aeration</vt:lpstr>
      <vt:lpstr>Aeration  </vt:lpstr>
      <vt:lpstr>Aeration</vt:lpstr>
      <vt:lpstr>When to Aerate</vt:lpstr>
      <vt:lpstr>When to Aerate</vt:lpstr>
      <vt:lpstr>Overseeding </vt:lpstr>
      <vt:lpstr>Overseeding</vt:lpstr>
      <vt:lpstr>Overseeding</vt:lpstr>
      <vt:lpstr>Check In!</vt:lpstr>
      <vt:lpstr>Resource List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turf management</dc:title>
  <dc:creator>lenovo-win8</dc:creator>
  <cp:lastModifiedBy>Anon</cp:lastModifiedBy>
  <cp:revision>109</cp:revision>
  <dcterms:created xsi:type="dcterms:W3CDTF">2014-08-06T14:54:10Z</dcterms:created>
  <dcterms:modified xsi:type="dcterms:W3CDTF">2016-10-29T23:11:24Z</dcterms:modified>
</cp:coreProperties>
</file>