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52"/>
  </p:notesMasterIdLst>
  <p:handoutMasterIdLst>
    <p:handoutMasterId r:id="rId53"/>
  </p:handoutMasterIdLst>
  <p:sldIdLst>
    <p:sldId id="256" r:id="rId2"/>
    <p:sldId id="598" r:id="rId3"/>
    <p:sldId id="752" r:id="rId4"/>
    <p:sldId id="637" r:id="rId5"/>
    <p:sldId id="812" r:id="rId6"/>
    <p:sldId id="634" r:id="rId7"/>
    <p:sldId id="755" r:id="rId8"/>
    <p:sldId id="819" r:id="rId9"/>
    <p:sldId id="638" r:id="rId10"/>
    <p:sldId id="809" r:id="rId11"/>
    <p:sldId id="753" r:id="rId12"/>
    <p:sldId id="758" r:id="rId13"/>
    <p:sldId id="774" r:id="rId14"/>
    <p:sldId id="831" r:id="rId15"/>
    <p:sldId id="776" r:id="rId16"/>
    <p:sldId id="775" r:id="rId17"/>
    <p:sldId id="756" r:id="rId18"/>
    <p:sldId id="829" r:id="rId19"/>
    <p:sldId id="832" r:id="rId20"/>
    <p:sldId id="828" r:id="rId21"/>
    <p:sldId id="821" r:id="rId22"/>
    <p:sldId id="827" r:id="rId23"/>
    <p:sldId id="777" r:id="rId24"/>
    <p:sldId id="820" r:id="rId25"/>
    <p:sldId id="793" r:id="rId26"/>
    <p:sldId id="797" r:id="rId27"/>
    <p:sldId id="778" r:id="rId28"/>
    <p:sldId id="780" r:id="rId29"/>
    <p:sldId id="794" r:id="rId30"/>
    <p:sldId id="801" r:id="rId31"/>
    <p:sldId id="817" r:id="rId32"/>
    <p:sldId id="813" r:id="rId33"/>
    <p:sldId id="814" r:id="rId34"/>
    <p:sldId id="815" r:id="rId35"/>
    <p:sldId id="816" r:id="rId36"/>
    <p:sldId id="784" r:id="rId37"/>
    <p:sldId id="799" r:id="rId38"/>
    <p:sldId id="800" r:id="rId39"/>
    <p:sldId id="785" r:id="rId40"/>
    <p:sldId id="788" r:id="rId41"/>
    <p:sldId id="808" r:id="rId42"/>
    <p:sldId id="790" r:id="rId43"/>
    <p:sldId id="807" r:id="rId44"/>
    <p:sldId id="791" r:id="rId45"/>
    <p:sldId id="640" r:id="rId46"/>
    <p:sldId id="771" r:id="rId47"/>
    <p:sldId id="772" r:id="rId48"/>
    <p:sldId id="773" r:id="rId49"/>
    <p:sldId id="747" r:id="rId50"/>
    <p:sldId id="292" r:id="rId5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89C497-089B-4E93-8B4F-2CFC29A5D2E7}">
          <p14:sldIdLst>
            <p14:sldId id="256"/>
            <p14:sldId id="598"/>
            <p14:sldId id="752"/>
          </p14:sldIdLst>
        </p14:section>
        <p14:section name="Untitled Section" id="{0F508498-59AA-49E6-B9BF-E78AB69D0357}">
          <p14:sldIdLst>
            <p14:sldId id="637"/>
            <p14:sldId id="812"/>
            <p14:sldId id="634"/>
            <p14:sldId id="755"/>
            <p14:sldId id="819"/>
            <p14:sldId id="638"/>
            <p14:sldId id="809"/>
            <p14:sldId id="753"/>
            <p14:sldId id="758"/>
            <p14:sldId id="774"/>
            <p14:sldId id="831"/>
            <p14:sldId id="776"/>
            <p14:sldId id="775"/>
            <p14:sldId id="756"/>
            <p14:sldId id="829"/>
            <p14:sldId id="832"/>
            <p14:sldId id="828"/>
            <p14:sldId id="821"/>
            <p14:sldId id="827"/>
            <p14:sldId id="777"/>
            <p14:sldId id="820"/>
            <p14:sldId id="793"/>
            <p14:sldId id="797"/>
            <p14:sldId id="778"/>
            <p14:sldId id="780"/>
            <p14:sldId id="794"/>
            <p14:sldId id="801"/>
            <p14:sldId id="817"/>
            <p14:sldId id="813"/>
            <p14:sldId id="814"/>
            <p14:sldId id="815"/>
            <p14:sldId id="816"/>
            <p14:sldId id="784"/>
            <p14:sldId id="799"/>
            <p14:sldId id="800"/>
            <p14:sldId id="785"/>
            <p14:sldId id="788"/>
            <p14:sldId id="808"/>
            <p14:sldId id="790"/>
            <p14:sldId id="807"/>
            <p14:sldId id="791"/>
            <p14:sldId id="640"/>
            <p14:sldId id="771"/>
            <p14:sldId id="772"/>
            <p14:sldId id="773"/>
            <p14:sldId id="747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ne" initials="J" lastIdx="3" clrIdx="0"/>
  <p:cmAuthor id="1" name="Lucy" initials="" lastIdx="9" clrIdx="1"/>
  <p:cmAuthor id="2" name="Shaku Nair" initials="SN" lastIdx="4" clrIdx="2">
    <p:extLst/>
  </p:cmAuthor>
  <p:cmAuthor id="3" name="lenovo-win8" initials="l" lastIdx="23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>
      <p:cViewPr varScale="1">
        <p:scale>
          <a:sx n="68" d="100"/>
          <a:sy n="68" d="100"/>
        </p:scale>
        <p:origin x="137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BA216E3A-D321-482D-BC77-35CF7D016144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EB0EDB40-C866-476F-A8FF-1BD298E3B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053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/>
          <a:lstStyle>
            <a:lvl1pPr algn="r">
              <a:defRPr sz="1200"/>
            </a:lvl1pPr>
          </a:lstStyle>
          <a:p>
            <a:fld id="{DF698628-5BAC-41A6-8A68-21E968C14C92}" type="datetimeFigureOut">
              <a:rPr lang="en-US" smtClean="0"/>
              <a:pPr/>
              <a:t>10/24/2016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2" tIns="46582" rIns="93162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62" tIns="46582" rIns="93162" bIns="465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3162" tIns="46582" rIns="93162" bIns="46582" rtlCol="0" anchor="b"/>
          <a:lstStyle>
            <a:lvl1pPr algn="r">
              <a:defRPr sz="1200"/>
            </a:lvl1pPr>
          </a:lstStyle>
          <a:p>
            <a:fld id="{685F026E-2291-4651-9A24-27A43F526B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7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57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58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157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19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76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867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8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92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Objective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97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80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9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000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27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42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88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80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9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82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99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09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73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65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63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4E67C-44EB-4746-9A0A-E3181E3F2D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566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83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56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39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05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123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7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F026E-2291-4651-9A24-27A43F526B3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428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Dr. Marc Lame, Indiana University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A3B7630-EB21-464F-BCF3-B6E27F6BDC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microsoft.com/office/2007/relationships/hdphoto" Target="../media/hdphoto4.wdp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144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IPM FOR Maintenance staff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2484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1 of 1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Self-Guided Education Module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250" y="6009175"/>
            <a:ext cx="2371550" cy="79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320"/>
            <a:ext cx="7467600" cy="4978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Maintenance Staff 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smtClean="0">
                <a:solidFill>
                  <a:schemeClr val="tx1"/>
                </a:solidFill>
              </a:rPr>
              <a:t>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05400" y="1600200"/>
            <a:ext cx="3736730" cy="495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300" dirty="0" smtClean="0"/>
              <a:t>Dedicated maintenance staff actually implement IPM as they go about their regular daily duties</a:t>
            </a:r>
            <a:br>
              <a:rPr lang="en-US" sz="2300" dirty="0" smtClean="0"/>
            </a:br>
            <a:endParaRPr lang="en-US" sz="2300" dirty="0" smtClean="0"/>
          </a:p>
          <a:p>
            <a:pPr marL="0" indent="0">
              <a:buNone/>
            </a:pPr>
            <a:r>
              <a:rPr lang="en-US" sz="2300" dirty="0" smtClean="0"/>
              <a:t>Rain </a:t>
            </a:r>
            <a:r>
              <a:rPr lang="en-US" sz="2300" dirty="0"/>
              <a:t>gutters channel water away from building foundations, reduce erosion, prevent leaks in basements and crawlspaces,</a:t>
            </a:r>
            <a:r>
              <a:rPr lang="en-US" sz="2300" baseline="30000" dirty="0"/>
              <a:t> </a:t>
            </a:r>
            <a:r>
              <a:rPr lang="en-US" sz="2300" dirty="0"/>
              <a:t>protect painted or stained surfaces by reducing exposure to water, and provide a means to collect rainwater for later use </a:t>
            </a:r>
            <a:endParaRPr lang="en-US" sz="2300" dirty="0" smtClean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2300" dirty="0" smtClean="0"/>
          </a:p>
          <a:p>
            <a:pPr marL="0" indent="0">
              <a:buNone/>
            </a:pPr>
            <a:endParaRPr lang="en-US" sz="2300" dirty="0"/>
          </a:p>
          <a:p>
            <a:pPr marL="0" indent="0">
              <a:buNone/>
            </a:pPr>
            <a:endParaRPr lang="en-US" sz="2300" dirty="0" smtClean="0"/>
          </a:p>
          <a:p>
            <a:endParaRPr lang="en-US" sz="23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81000" y="5867400"/>
            <a:ext cx="498006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Maintenance staff installing a rain gutter on a building  - </a:t>
            </a:r>
            <a:r>
              <a:rPr lang="en-US" sz="1800" i="1" dirty="0" err="1" smtClean="0"/>
              <a:t>Ethoseo</a:t>
            </a:r>
            <a:r>
              <a:rPr lang="en-US" sz="1800" i="1" dirty="0" smtClean="0"/>
              <a:t> from Wikimedia commons</a:t>
            </a:r>
            <a:endParaRPr lang="en-US" sz="1800" i="1" dirty="0"/>
          </a:p>
        </p:txBody>
      </p:sp>
      <p:pic>
        <p:nvPicPr>
          <p:cNvPr id="6146" name="Picture 2" descr="http://upload.wikimedia.org/wikipedia/commons/thumb/2/23/Commercial_Box_Gutter.jpeg/1280px-Commercial_Box_Gutter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6" y="2362200"/>
            <a:ext cx="4379996" cy="328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92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tx1"/>
                </a:solidFill>
              </a:rPr>
              <a:t>Maintenance Staff and 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28320" y="1600200"/>
            <a:ext cx="4272280" cy="5075776"/>
          </a:xfrm>
        </p:spPr>
        <p:txBody>
          <a:bodyPr>
            <a:noAutofit/>
          </a:bodyPr>
          <a:lstStyle/>
          <a:p>
            <a:pPr marL="284163" lvl="0" indent="-284163">
              <a:buFont typeface="Wingdings" panose="05000000000000000000" pitchFamily="2" charset="2"/>
              <a:buChar char="¨"/>
            </a:pPr>
            <a:r>
              <a:rPr lang="en-US" sz="3200" dirty="0"/>
              <a:t>Routine, proactive maintenance is important 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To </a:t>
            </a:r>
            <a:r>
              <a:rPr lang="en-US" sz="3200" dirty="0"/>
              <a:t>maintain structural integrity </a:t>
            </a:r>
            <a:r>
              <a:rPr lang="en-US" sz="3200" dirty="0" smtClean="0"/>
              <a:t>of the school buildings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3200" dirty="0" smtClean="0"/>
              <a:t>To prevent </a:t>
            </a:r>
            <a:r>
              <a:rPr lang="en-US" sz="3200" dirty="0"/>
              <a:t>pest entry and pest conducive </a:t>
            </a:r>
            <a:r>
              <a:rPr lang="en-US" sz="3200" dirty="0" smtClean="0"/>
              <a:t>conditions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endParaRPr lang="en-US" sz="3200" dirty="0"/>
          </a:p>
        </p:txBody>
      </p:sp>
      <p:pic>
        <p:nvPicPr>
          <p:cNvPr id="8" name="Picture 7" descr="C:\Users\shaku.BIGMAC\AppData\Local\Microsoft\Windows\Temporary Internet Files\Content.Word\brown-entry point-bldg DHG IMG_14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33600"/>
            <a:ext cx="3886200" cy="268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800600" y="4876800"/>
            <a:ext cx="411480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Gaps in foundation provide access to pests such as rodents - Dawn H. Gouge, University of Arizona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9082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163224"/>
            <a:ext cx="8077200" cy="4237576"/>
          </a:xfrm>
        </p:spPr>
        <p:txBody>
          <a:bodyPr>
            <a:noAutofit/>
          </a:bodyPr>
          <a:lstStyle/>
          <a:p>
            <a:r>
              <a:rPr lang="en-US" sz="2800" dirty="0" smtClean="0">
                <a:ea typeface="굴림" panose="020B0600000101010101" pitchFamily="34" charset="-127"/>
              </a:rPr>
              <a:t>Major factors that can affect structural integrity are moisture, wear and tear due to use</a:t>
            </a:r>
            <a:r>
              <a:rPr lang="en-US" sz="2800" dirty="0">
                <a:ea typeface="굴림" panose="020B0600000101010101" pitchFamily="34" charset="-127"/>
              </a:rPr>
              <a:t>, natural </a:t>
            </a:r>
            <a:r>
              <a:rPr lang="en-US" sz="2800" dirty="0" smtClean="0">
                <a:ea typeface="굴림" panose="020B0600000101010101" pitchFamily="34" charset="-127"/>
              </a:rPr>
              <a:t>degradation, and pest activity</a:t>
            </a:r>
          </a:p>
          <a:p>
            <a:r>
              <a:rPr lang="en-US" sz="2800" dirty="0" smtClean="0">
                <a:ea typeface="굴림" panose="020B0600000101010101" pitchFamily="34" charset="-127"/>
              </a:rPr>
              <a:t>Minimize these effects by                               regularly monitoring your                                    buildings</a:t>
            </a:r>
          </a:p>
          <a:p>
            <a:r>
              <a:rPr lang="en-US" sz="2800" dirty="0">
                <a:ea typeface="굴림" panose="020B0600000101010101" pitchFamily="34" charset="-127"/>
              </a:rPr>
              <a:t>Perform structural repairs and </a:t>
            </a:r>
            <a:r>
              <a:rPr lang="en-US" sz="2800" dirty="0" smtClean="0">
                <a:ea typeface="굴림" panose="020B0600000101010101" pitchFamily="34" charset="-127"/>
              </a:rPr>
              <a:t>                        reinforcements </a:t>
            </a:r>
            <a:r>
              <a:rPr lang="en-US" sz="2800" dirty="0">
                <a:ea typeface="굴림" panose="020B0600000101010101" pitchFamily="34" charset="-127"/>
              </a:rPr>
              <a:t>as soon as </a:t>
            </a:r>
            <a:r>
              <a:rPr lang="en-US" sz="2800" dirty="0" smtClean="0">
                <a:ea typeface="굴림" panose="020B0600000101010101" pitchFamily="34" charset="-127"/>
              </a:rPr>
              <a:t>                                          possible  </a:t>
            </a:r>
            <a:endParaRPr lang="en-US" sz="2800" dirty="0">
              <a:ea typeface="굴림" panose="020B0600000101010101" pitchFamily="34" charset="-127"/>
            </a:endParaRPr>
          </a:p>
          <a:p>
            <a:pPr marL="0" indent="0">
              <a:buNone/>
            </a:pPr>
            <a:endParaRPr lang="en-US" sz="2800" dirty="0">
              <a:ea typeface="굴림" panose="020B0600000101010101" pitchFamily="34" charset="-127"/>
            </a:endParaRPr>
          </a:p>
          <a:p>
            <a:endParaRPr lang="en-US" sz="2700" dirty="0"/>
          </a:p>
        </p:txBody>
      </p:sp>
      <p:sp>
        <p:nvSpPr>
          <p:cNvPr id="3" name="Rectangle 2"/>
          <p:cNvSpPr/>
          <p:nvPr/>
        </p:nvSpPr>
        <p:spPr>
          <a:xfrm>
            <a:off x="533400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Maintain structural integrity of buildings</a:t>
            </a:r>
            <a:endParaRPr lang="en-US" sz="2800" u="sng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372247" y="6189454"/>
            <a:ext cx="3541151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Gaps in wall plaster can lead to moisture retention and weakening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832" y="3820737"/>
            <a:ext cx="3406661" cy="226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3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010824"/>
            <a:ext cx="8077200" cy="4237576"/>
          </a:xfrm>
        </p:spPr>
        <p:txBody>
          <a:bodyPr>
            <a:noAutofit/>
          </a:bodyPr>
          <a:lstStyle/>
          <a:p>
            <a:r>
              <a:rPr lang="en-US" sz="3200" dirty="0">
                <a:ea typeface="굴림" panose="020B0600000101010101" pitchFamily="34" charset="-127"/>
              </a:rPr>
              <a:t>Moisture can cause structural weakening, </a:t>
            </a:r>
            <a:r>
              <a:rPr lang="en-US" sz="3200" dirty="0" smtClean="0">
                <a:ea typeface="굴림" panose="020B0600000101010101" pitchFamily="34" charset="-127"/>
              </a:rPr>
              <a:t>unsightly discoloration and deformation, and support mold </a:t>
            </a:r>
            <a:r>
              <a:rPr lang="en-US" sz="3200" dirty="0">
                <a:ea typeface="굴림" panose="020B0600000101010101" pitchFamily="34" charset="-127"/>
              </a:rPr>
              <a:t>and other </a:t>
            </a:r>
            <a:r>
              <a:rPr lang="en-US" sz="3200" dirty="0" smtClean="0">
                <a:ea typeface="굴림" panose="020B0600000101010101" pitchFamily="34" charset="-127"/>
              </a:rPr>
              <a:t>pests  </a:t>
            </a:r>
            <a:endParaRPr lang="en-US" sz="3200" dirty="0">
              <a:ea typeface="굴림" panose="020B0600000101010101" pitchFamily="34" charset="-127"/>
            </a:endParaRPr>
          </a:p>
          <a:p>
            <a:r>
              <a:rPr lang="en-US" sz="3200" dirty="0" smtClean="0">
                <a:ea typeface="굴림" panose="020B0600000101010101" pitchFamily="34" charset="-127"/>
              </a:rPr>
              <a:t>Avoid moisture accumulation in and around the building, e.g., water </a:t>
            </a:r>
            <a:br>
              <a:rPr lang="en-US" sz="3200" dirty="0" smtClean="0">
                <a:ea typeface="굴림" panose="020B0600000101010101" pitchFamily="34" charset="-127"/>
              </a:rPr>
            </a:br>
            <a:r>
              <a:rPr lang="en-US" sz="3200" dirty="0" smtClean="0">
                <a:ea typeface="굴림" panose="020B0600000101010101" pitchFamily="34" charset="-127"/>
              </a:rPr>
              <a:t>puddling near foundation </a:t>
            </a:r>
            <a:br>
              <a:rPr lang="en-US" sz="3200" dirty="0" smtClean="0">
                <a:ea typeface="굴림" panose="020B0600000101010101" pitchFamily="34" charset="-127"/>
              </a:rPr>
            </a:br>
            <a:r>
              <a:rPr lang="en-US" sz="3200" dirty="0" smtClean="0">
                <a:ea typeface="굴림" panose="020B0600000101010101" pitchFamily="34" charset="-127"/>
              </a:rPr>
              <a:t>or walls</a:t>
            </a:r>
          </a:p>
          <a:p>
            <a:r>
              <a:rPr lang="en-US" sz="3200" dirty="0" smtClean="0">
                <a:ea typeface="굴림" panose="020B0600000101010101" pitchFamily="34" charset="-127"/>
              </a:rPr>
              <a:t>Waterproofing should be </a:t>
            </a:r>
            <a:br>
              <a:rPr lang="en-US" sz="3200" dirty="0" smtClean="0">
                <a:ea typeface="굴림" panose="020B0600000101010101" pitchFamily="34" charset="-127"/>
              </a:rPr>
            </a:br>
            <a:r>
              <a:rPr lang="en-US" sz="3200" dirty="0" smtClean="0">
                <a:ea typeface="굴림" panose="020B0600000101010101" pitchFamily="34" charset="-127"/>
              </a:rPr>
              <a:t>done using quality materials</a:t>
            </a:r>
          </a:p>
          <a:p>
            <a:pPr marL="0" indent="0">
              <a:buNone/>
            </a:pPr>
            <a:endParaRPr lang="en-US" sz="3200" dirty="0" smtClean="0">
              <a:ea typeface="굴림" panose="020B0600000101010101" pitchFamily="34" charset="-127"/>
            </a:endParaRPr>
          </a:p>
          <a:p>
            <a:endParaRPr lang="en-US" sz="3200" dirty="0">
              <a:ea typeface="굴림" panose="020B0600000101010101" pitchFamily="34" charset="-127"/>
            </a:endParaRPr>
          </a:p>
          <a:p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533400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Maintain structural integrity of buildings</a:t>
            </a:r>
            <a:endParaRPr lang="en-US" sz="2800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68" y="4031463"/>
            <a:ext cx="3119344" cy="2071439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5720080" y="6130508"/>
            <a:ext cx="3271520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Avoid water accumulation around building foundation – Shaku Nair, University of Arizona 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46210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914400" y="4800600"/>
            <a:ext cx="7508774" cy="365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Incorrect placement of splash-guards (left) leads to </a:t>
            </a:r>
            <a:r>
              <a:rPr lang="en-US" sz="2400" i="1" dirty="0" err="1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puddling</a:t>
            </a:r>
            <a:r>
              <a:rPr lang="en-US" sz="2400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 of water near building foundation and soil erosion. This has been corrected by correct placement of splash-guards (right) and addition of rocks and rip-rap to control erosion </a:t>
            </a:r>
            <a:br>
              <a:rPr lang="en-US" sz="2400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</a:br>
            <a:r>
              <a:rPr lang="en-US" sz="2400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– Shaku Nair, University of Arizona</a:t>
            </a:r>
            <a:endParaRPr lang="en-US" sz="2400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pic>
        <p:nvPicPr>
          <p:cNvPr id="17" name="Picture 16" descr="C:\Users\SHAKU\AppData\Local\Microsoft\Windows\Temporary Internet Files\Content.Word\2013-12-11 10.45.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447" y="2209800"/>
            <a:ext cx="3513727" cy="26132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533400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Maintain structural integrity of buildings </a:t>
            </a:r>
            <a:endParaRPr lang="en-US" sz="2800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t="16129"/>
          <a:stretch/>
        </p:blipFill>
        <p:spPr>
          <a:xfrm>
            <a:off x="838200" y="2209800"/>
            <a:ext cx="3872945" cy="26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0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399" y="1524000"/>
            <a:ext cx="5153479" cy="51054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b="1" dirty="0" smtClean="0"/>
              <a:t>Water leaks </a:t>
            </a:r>
          </a:p>
          <a:p>
            <a:pPr>
              <a:buFont typeface="Wingdings" panose="05000000000000000000" pitchFamily="2" charset="2"/>
              <a:buChar char="¨"/>
              <a:defRPr/>
            </a:pPr>
            <a:r>
              <a:rPr lang="en-US" sz="2500" dirty="0" smtClean="0"/>
              <a:t>Water leaks can indicate faulty plumbing, damaged roofs, or other problems</a:t>
            </a:r>
          </a:p>
          <a:p>
            <a:pPr>
              <a:buFont typeface="Wingdings" panose="05000000000000000000" pitchFamily="2" charset="2"/>
              <a:buChar char="¨"/>
              <a:defRPr/>
            </a:pPr>
            <a:r>
              <a:rPr lang="en-US" sz="2500" dirty="0" smtClean="0"/>
              <a:t>Water leaks can attract mold, carpenter ants, termites, flies, and rodents</a:t>
            </a:r>
          </a:p>
          <a:p>
            <a:pPr>
              <a:buFont typeface="Wingdings" panose="05000000000000000000" pitchFamily="2" charset="2"/>
              <a:buChar char="¨"/>
              <a:defRPr/>
            </a:pPr>
            <a:r>
              <a:rPr lang="en-US" sz="2500" dirty="0" smtClean="0"/>
              <a:t>They can also weaken the structure and lead to other problems such as electrical short circuits </a:t>
            </a:r>
          </a:p>
          <a:p>
            <a:pPr marL="0" indent="0">
              <a:buNone/>
              <a:defRPr/>
            </a:pPr>
            <a:endParaRPr lang="en-US" sz="25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4" b="6227"/>
          <a:stretch/>
        </p:blipFill>
        <p:spPr bwMode="auto">
          <a:xfrm>
            <a:off x="5763079" y="436213"/>
            <a:ext cx="3012528" cy="2519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24979" y="3103213"/>
            <a:ext cx="308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Repair water leaks promptly – Dawn H. Gouge, University of Arizona</a:t>
            </a:r>
            <a:endParaRPr lang="en-US" i="1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Maintenance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148" name="Picture 4" descr="http://upload.wikimedia.org/wikipedia/commons/thumb/5/56/Drywall_splotch.jpg/1280px-Drywall_splotc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4"/>
          <a:stretch/>
        </p:blipFill>
        <p:spPr bwMode="auto">
          <a:xfrm>
            <a:off x="5771100" y="4183462"/>
            <a:ext cx="3124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71600" y="6130255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Drywall water damage </a:t>
            </a:r>
          </a:p>
          <a:p>
            <a:pPr algn="r"/>
            <a:r>
              <a:rPr lang="en-US" i="1" dirty="0" smtClean="0"/>
              <a:t>- Herbert Bernstein, </a:t>
            </a:r>
            <a:r>
              <a:rPr lang="en-US" i="1" dirty="0" err="1" smtClean="0"/>
              <a:t>WikiMedia</a:t>
            </a:r>
            <a:r>
              <a:rPr lang="en-US" i="1" dirty="0" smtClean="0"/>
              <a:t> Commons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6705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44286" y="1934624"/>
            <a:ext cx="8077200" cy="4237576"/>
          </a:xfrm>
        </p:spPr>
        <p:txBody>
          <a:bodyPr>
            <a:noAutofit/>
          </a:bodyPr>
          <a:lstStyle/>
          <a:p>
            <a:r>
              <a:rPr lang="en-US" sz="2500" dirty="0" smtClean="0">
                <a:ea typeface="굴림" panose="020B0600000101010101" pitchFamily="34" charset="-127"/>
              </a:rPr>
              <a:t>Be aware of structural pests attracted to water damaged wood such as termites, wood-destroying beetles, and mold  </a:t>
            </a:r>
          </a:p>
          <a:p>
            <a:r>
              <a:rPr lang="en-US" sz="2500" dirty="0" smtClean="0">
                <a:ea typeface="굴림" panose="020B0600000101010101" pitchFamily="34" charset="-127"/>
              </a:rPr>
              <a:t>Monitor for pest activity and take necessary action as soon as they are noticed  </a:t>
            </a:r>
          </a:p>
          <a:p>
            <a:pPr marL="0" indent="0">
              <a:buNone/>
            </a:pPr>
            <a:endParaRPr lang="en-US" sz="2500" dirty="0" smtClean="0">
              <a:ea typeface="굴림" panose="020B0600000101010101" pitchFamily="34" charset="-127"/>
            </a:endParaRPr>
          </a:p>
          <a:p>
            <a:endParaRPr lang="en-US" sz="2500" dirty="0">
              <a:ea typeface="굴림" panose="020B0600000101010101" pitchFamily="34" charset="-127"/>
            </a:endParaRPr>
          </a:p>
          <a:p>
            <a:endParaRPr lang="en-US" sz="2500" dirty="0"/>
          </a:p>
        </p:txBody>
      </p:sp>
      <p:sp>
        <p:nvSpPr>
          <p:cNvPr id="3" name="Rectangle 2"/>
          <p:cNvSpPr/>
          <p:nvPr/>
        </p:nvSpPr>
        <p:spPr>
          <a:xfrm>
            <a:off x="533400" y="139446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Maintain structural integrity of buildings</a:t>
            </a:r>
            <a:endParaRPr lang="en-US" sz="2800" u="sng" dirty="0"/>
          </a:p>
        </p:txBody>
      </p:sp>
      <p:pic>
        <p:nvPicPr>
          <p:cNvPr id="8" name="Picture 7" descr="Get Rid Of Wood Termites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91" y="3733800"/>
            <a:ext cx="3185181" cy="22097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00278" y="6117590"/>
            <a:ext cx="3962400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ea typeface="Times New Roman" panose="02020603050405020304" pitchFamily="18" charset="0"/>
              </a:rPr>
              <a:t>Sign of western </a:t>
            </a:r>
            <a:r>
              <a:rPr lang="en-US" i="1" dirty="0" err="1">
                <a:effectLst/>
                <a:ea typeface="Times New Roman" panose="02020603050405020304" pitchFamily="18" charset="0"/>
              </a:rPr>
              <a:t>drywood</a:t>
            </a:r>
            <a:r>
              <a:rPr lang="en-US" i="1" dirty="0">
                <a:effectLst/>
                <a:ea typeface="Times New Roman" panose="02020603050405020304" pitchFamily="18" charset="0"/>
              </a:rPr>
              <a:t> termite </a:t>
            </a:r>
            <a:r>
              <a:rPr lang="en-US" i="1" dirty="0" smtClean="0">
                <a:effectLst/>
                <a:ea typeface="Times New Roman" panose="02020603050405020304" pitchFamily="18" charset="0"/>
              </a:rPr>
              <a:t>damage - </a:t>
            </a:r>
            <a:r>
              <a:rPr lang="en-US" i="1" dirty="0">
                <a:effectLst/>
                <a:ea typeface="Times New Roman" panose="02020603050405020304" pitchFamily="18" charset="0"/>
              </a:rPr>
              <a:t>Kevin (ibkev2002</a:t>
            </a:r>
            <a:r>
              <a:rPr lang="en-US" i="1" dirty="0" smtClean="0">
                <a:effectLst/>
                <a:ea typeface="Times New Roman" panose="02020603050405020304" pitchFamily="18" charset="0"/>
              </a:rPr>
              <a:t>), Flickr </a:t>
            </a:r>
            <a:endParaRPr lang="en-US" i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10" name="Picture 9" descr="C:\Users\shaku.BIGMAC\AppData\Local\Microsoft\Windows\Temporary Internet Files\Content.Word\Subterranean termite tubes-AmericanBasementSolution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11"/>
          <a:stretch/>
        </p:blipFill>
        <p:spPr bwMode="auto">
          <a:xfrm>
            <a:off x="4419600" y="3352881"/>
            <a:ext cx="4164227" cy="266691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257"/>
          <p:cNvSpPr txBox="1">
            <a:spLocks noChangeArrowheads="1"/>
          </p:cNvSpPr>
          <p:nvPr/>
        </p:nvSpPr>
        <p:spPr bwMode="auto">
          <a:xfrm>
            <a:off x="4173564" y="6117590"/>
            <a:ext cx="4883350" cy="405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effectLst/>
                <a:ea typeface="Times New Roman" panose="02020603050405020304" pitchFamily="18" charset="0"/>
              </a:rPr>
              <a:t>Subterranean </a:t>
            </a:r>
            <a:r>
              <a:rPr lang="en-US" i="1" dirty="0" smtClean="0">
                <a:effectLst/>
                <a:ea typeface="Times New Roman" panose="02020603050405020304" pitchFamily="18" charset="0"/>
              </a:rPr>
              <a:t>termite </a:t>
            </a:r>
            <a:r>
              <a:rPr lang="en-US" i="1" dirty="0">
                <a:effectLst/>
                <a:ea typeface="Times New Roman" panose="02020603050405020304" pitchFamily="18" charset="0"/>
              </a:rPr>
              <a:t>shelter tubes in a basement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Times New Roman" panose="02020603050405020304" pitchFamily="18" charset="0"/>
              </a:rPr>
              <a:t>- </a:t>
            </a:r>
            <a:r>
              <a:rPr lang="en-US" i="1" dirty="0">
                <a:effectLst/>
                <a:ea typeface="Times New Roman" panose="02020603050405020304" pitchFamily="18" charset="0"/>
              </a:rPr>
              <a:t>Larry Ralph Jr., </a:t>
            </a:r>
            <a:r>
              <a:rPr lang="en-US" i="1" dirty="0" smtClean="0">
                <a:effectLst/>
                <a:ea typeface="Times New Roman" panose="02020603050405020304" pitchFamily="18" charset="0"/>
              </a:rPr>
              <a:t>Indiancrawlspacerepair </a:t>
            </a:r>
            <a:endParaRPr lang="en-US" i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9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06187" y="2042145"/>
            <a:ext cx="5377542" cy="3977655"/>
          </a:xfrm>
        </p:spPr>
        <p:txBody>
          <a:bodyPr>
            <a:noAutofit/>
          </a:bodyPr>
          <a:lstStyle/>
          <a:p>
            <a:r>
              <a:rPr lang="en-US" altLang="en-US" sz="2800" dirty="0">
                <a:ea typeface="굴림" panose="020B0600000101010101" pitchFamily="34" charset="-127"/>
              </a:rPr>
              <a:t>Seal your buildings, make sure doors </a:t>
            </a:r>
            <a:r>
              <a:rPr lang="en-US" altLang="en-US" sz="2800" dirty="0" smtClean="0">
                <a:ea typeface="굴림" panose="020B0600000101010101" pitchFamily="34" charset="-127"/>
              </a:rPr>
              <a:t>seal </a:t>
            </a:r>
            <a:r>
              <a:rPr lang="en-US" altLang="en-US" sz="2800" dirty="0">
                <a:ea typeface="굴림" panose="020B0600000101010101" pitchFamily="34" charset="-127"/>
              </a:rPr>
              <a:t>and self-close </a:t>
            </a:r>
            <a:r>
              <a:rPr lang="en-US" altLang="en-US" sz="2800" dirty="0" smtClean="0">
                <a:ea typeface="굴림" panose="020B0600000101010101" pitchFamily="34" charset="-127"/>
              </a:rPr>
              <a:t>correctly  </a:t>
            </a:r>
          </a:p>
          <a:p>
            <a:r>
              <a:rPr lang="en-US" sz="2800" dirty="0"/>
              <a:t>The vertical gap in the doorway </a:t>
            </a:r>
            <a:r>
              <a:rPr lang="en-US" sz="2800" dirty="0" smtClean="0"/>
              <a:t>(right) should </a:t>
            </a:r>
            <a:r>
              <a:rPr lang="en-US" sz="2800" dirty="0"/>
              <a:t>be closed with </a:t>
            </a:r>
            <a:r>
              <a:rPr lang="en-US" sz="2800" dirty="0" smtClean="0"/>
              <a:t>brushes </a:t>
            </a:r>
          </a:p>
          <a:p>
            <a:r>
              <a:rPr lang="en-US" sz="2800" dirty="0" smtClean="0"/>
              <a:t>Exterior </a:t>
            </a:r>
            <a:r>
              <a:rPr lang="en-US" sz="2800" dirty="0"/>
              <a:t>doors should never be left propped </a:t>
            </a:r>
            <a:r>
              <a:rPr lang="en-US" sz="2800" dirty="0" smtClean="0"/>
              <a:t>open - </a:t>
            </a:r>
            <a:r>
              <a:rPr lang="en-US" sz="2800" dirty="0"/>
              <a:t>Mice can enter through a ¼” </a:t>
            </a:r>
            <a:r>
              <a:rPr lang="en-US" sz="2800" dirty="0" smtClean="0"/>
              <a:t>gap </a:t>
            </a:r>
          </a:p>
          <a:p>
            <a:r>
              <a:rPr lang="en-US" sz="2800" dirty="0" smtClean="0"/>
              <a:t>Effective </a:t>
            </a:r>
            <a:r>
              <a:rPr lang="en-US" sz="2800" dirty="0"/>
              <a:t>door sweeps can cut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pest </a:t>
            </a:r>
            <a:r>
              <a:rPr lang="en-US" sz="2800" dirty="0"/>
              <a:t>complaints by 65</a:t>
            </a:r>
            <a:r>
              <a:rPr lang="en-US" sz="2800" dirty="0" smtClean="0"/>
              <a:t>%</a:t>
            </a:r>
            <a:endParaRPr lang="en-US" sz="2800" dirty="0"/>
          </a:p>
          <a:p>
            <a:endParaRPr lang="en-US" altLang="en-US" sz="2800" dirty="0" smtClean="0">
              <a:ea typeface="굴림" panose="020B0600000101010101" pitchFamily="34" charset="-127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Prevent pest entry</a:t>
            </a:r>
            <a:endParaRPr lang="en-US" sz="2800" u="sng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07" r="12225" b="12444"/>
          <a:stretch>
            <a:fillRect/>
          </a:stretch>
        </p:blipFill>
        <p:spPr bwMode="auto">
          <a:xfrm>
            <a:off x="5883729" y="3293429"/>
            <a:ext cx="2362200" cy="1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7720" r="17143" b="10836"/>
          <a:stretch>
            <a:fillRect/>
          </a:stretch>
        </p:blipFill>
        <p:spPr bwMode="auto">
          <a:xfrm>
            <a:off x="6553200" y="254376"/>
            <a:ext cx="2057400" cy="300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943600" y="5268445"/>
            <a:ext cx="2948355" cy="44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Even if this door is not propped open, the vertical gap gives easy entry to flying and crawling pests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49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268518"/>
            <a:ext cx="4038600" cy="2608282"/>
          </a:xfrm>
        </p:spPr>
        <p:txBody>
          <a:bodyPr>
            <a:noAutofit/>
          </a:bodyPr>
          <a:lstStyle/>
          <a:p>
            <a:r>
              <a:rPr lang="en-US" altLang="en-US" sz="3200" dirty="0" smtClean="0">
                <a:ea typeface="굴림" panose="020B0600000101010101" pitchFamily="34" charset="-127"/>
              </a:rPr>
              <a:t>Check that escutcheon </a:t>
            </a:r>
            <a:r>
              <a:rPr lang="en-US" altLang="en-US" sz="3200" dirty="0">
                <a:ea typeface="굴림" panose="020B0600000101010101" pitchFamily="34" charset="-127"/>
              </a:rPr>
              <a:t>plates </a:t>
            </a:r>
            <a:r>
              <a:rPr lang="en-US" altLang="en-US" sz="3200" dirty="0" smtClean="0">
                <a:ea typeface="굴림" panose="020B0600000101010101" pitchFamily="34" charset="-127"/>
              </a:rPr>
              <a:t>(pipe collars) are </a:t>
            </a:r>
            <a:r>
              <a:rPr lang="en-US" altLang="en-US" sz="3200" dirty="0">
                <a:ea typeface="굴림" panose="020B0600000101010101" pitchFamily="34" charset="-127"/>
              </a:rPr>
              <a:t>in </a:t>
            </a:r>
            <a:r>
              <a:rPr lang="en-US" altLang="en-US" sz="3200" dirty="0" smtClean="0">
                <a:ea typeface="굴림" panose="020B0600000101010101" pitchFamily="34" charset="-127"/>
              </a:rPr>
              <a:t>place </a:t>
            </a:r>
          </a:p>
          <a:p>
            <a:r>
              <a:rPr lang="en-US" altLang="en-US" sz="3200" dirty="0" smtClean="0">
                <a:ea typeface="굴림" panose="020B0600000101010101" pitchFamily="34" charset="-127"/>
              </a:rPr>
              <a:t>Seal </a:t>
            </a:r>
            <a:r>
              <a:rPr lang="en-US" altLang="en-US" sz="3200" dirty="0">
                <a:ea typeface="굴림" panose="020B0600000101010101" pitchFamily="34" charset="-127"/>
              </a:rPr>
              <a:t>around pipe-chases and conduits that enter walls or drop </a:t>
            </a:r>
            <a:r>
              <a:rPr lang="en-US" altLang="en-US" sz="3200" dirty="0" smtClean="0">
                <a:ea typeface="굴림" panose="020B0600000101010101" pitchFamily="34" charset="-127"/>
              </a:rPr>
              <a:t>ceilings</a:t>
            </a:r>
          </a:p>
          <a:p>
            <a:endParaRPr lang="en-US" sz="28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486401" y="3137650"/>
            <a:ext cx="3371648" cy="67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Loose </a:t>
            </a:r>
            <a:r>
              <a:rPr lang="en-US" i="1" dirty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escutcheon </a:t>
            </a: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plates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003299"/>
            <a:ext cx="3143048" cy="208280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33400" y="1548825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smtClean="0"/>
              <a:t>Prevent pest entry</a:t>
            </a:r>
            <a:endParaRPr lang="en-US" sz="32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5715000" y="3933899"/>
            <a:ext cx="3205640" cy="2314501"/>
          </a:xfrm>
          <a:prstGeom prst="rect">
            <a:avLst/>
          </a:prstGeom>
        </p:spPr>
      </p:pic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3153843" y="6432456"/>
            <a:ext cx="570420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3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Gap in drop ceiling </a:t>
            </a:r>
            <a:r>
              <a:rPr lang="en-US" i="1" dirty="0" smtClean="0">
                <a:ea typeface="Calibri" panose="020F0502020204030204" pitchFamily="34" charset="0"/>
                <a:cs typeface="Kartika" panose="02020503030404060203" pitchFamily="18" charset="0"/>
              </a:rPr>
              <a:t>- Janet Hurley, Texas AgriLife Extension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0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519785" y="1478185"/>
            <a:ext cx="5785849" cy="17222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400" b="1" dirty="0" smtClean="0">
                <a:ea typeface="굴림" panose="020B0600000101010101" pitchFamily="34" charset="-127"/>
              </a:rPr>
              <a:t>Sealing gaps</a:t>
            </a:r>
          </a:p>
          <a:p>
            <a:pPr marL="0" indent="0">
              <a:buNone/>
            </a:pPr>
            <a:r>
              <a:rPr lang="en-US" altLang="en-US" sz="2400" dirty="0" smtClean="0">
                <a:ea typeface="굴림" panose="020B0600000101010101" pitchFamily="34" charset="-127"/>
              </a:rPr>
              <a:t>Use </a:t>
            </a:r>
            <a:r>
              <a:rPr lang="en-US" altLang="en-US" sz="2400" dirty="0">
                <a:ea typeface="굴림" panose="020B0600000101010101" pitchFamily="34" charset="-127"/>
              </a:rPr>
              <a:t>high quality silicon based (elastomeric) sealants to seal small cracks and </a:t>
            </a:r>
            <a:r>
              <a:rPr lang="en-US" altLang="en-US" sz="2400" dirty="0" smtClean="0">
                <a:ea typeface="굴림" panose="020B0600000101010101" pitchFamily="34" charset="-127"/>
              </a:rPr>
              <a:t>crevices, and high </a:t>
            </a:r>
            <a:r>
              <a:rPr lang="en-US" altLang="en-US" sz="2400" dirty="0">
                <a:ea typeface="굴림" panose="020B0600000101010101" pitchFamily="34" charset="-127"/>
              </a:rPr>
              <a:t>quality concrete fillers, or </a:t>
            </a:r>
            <a:r>
              <a:rPr lang="en-US" altLang="en-US" sz="2400" dirty="0" smtClean="0">
                <a:ea typeface="굴림" panose="020B0600000101010101" pitchFamily="34" charset="-127"/>
              </a:rPr>
              <a:t>steel </a:t>
            </a:r>
            <a:r>
              <a:rPr lang="en-US" altLang="en-US" sz="2400" dirty="0">
                <a:ea typeface="굴림" panose="020B0600000101010101" pitchFamily="34" charset="-127"/>
              </a:rPr>
              <a:t>wool to fill larger </a:t>
            </a:r>
            <a:r>
              <a:rPr lang="en-US" altLang="en-US" sz="2400" dirty="0" smtClean="0">
                <a:ea typeface="굴림" panose="020B0600000101010101" pitchFamily="34" charset="-127"/>
              </a:rPr>
              <a:t>gaps</a:t>
            </a:r>
            <a:endParaRPr lang="en-US" altLang="en-US" sz="2400" dirty="0">
              <a:ea typeface="굴림" panose="020B0600000101010101" pitchFamily="34" charset="-127"/>
            </a:endParaRPr>
          </a:p>
          <a:p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791200" y="2743200"/>
            <a:ext cx="3314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/>
              <a:t>Sealing gaps around window frames keeps pests out and reduces heating/cooling </a:t>
            </a:r>
            <a:r>
              <a:rPr lang="en-US" i="1" dirty="0"/>
              <a:t>expenses -</a:t>
            </a:r>
            <a:r>
              <a:rPr lang="en-US" i="1" dirty="0" err="1"/>
              <a:t>WikiMedia</a:t>
            </a:r>
            <a:r>
              <a:rPr lang="en-US" i="1" dirty="0"/>
              <a:t> Commons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9600" y="3735021"/>
            <a:ext cx="8077200" cy="3046779"/>
            <a:chOff x="762000" y="3251958"/>
            <a:chExt cx="6326358" cy="304677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1755" y="3251958"/>
              <a:ext cx="3016798" cy="233442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63826" y="3251959"/>
              <a:ext cx="3024532" cy="233442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62000" y="5652406"/>
              <a:ext cx="63263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Gaps in wall at pipe entry points                           Gaps have been sealed         </a:t>
              </a:r>
            </a:p>
            <a:p>
              <a:pPr algn="ctr"/>
              <a:r>
                <a:rPr lang="en-US" i="1" dirty="0" smtClean="0"/>
                <a:t>- J. G. </a:t>
              </a:r>
              <a:r>
                <a:rPr lang="en-US" i="1" dirty="0"/>
                <a:t>Kaufmann, </a:t>
              </a:r>
              <a:r>
                <a:rPr lang="en-US" i="1" dirty="0" err="1"/>
                <a:t>WikiMedia</a:t>
              </a:r>
              <a:r>
                <a:rPr lang="en-US" i="1" dirty="0"/>
                <a:t> Commons</a:t>
              </a:r>
            </a:p>
          </p:txBody>
        </p:sp>
      </p:grpSp>
      <p:pic>
        <p:nvPicPr>
          <p:cNvPr id="15" name="Picture 2" descr="File:USMC-100519-M-4597F-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8" t="14973" r="7618" b="6732"/>
          <a:stretch/>
        </p:blipFill>
        <p:spPr bwMode="auto">
          <a:xfrm>
            <a:off x="6629400" y="381000"/>
            <a:ext cx="2408652" cy="226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23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953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Explain the importance of routine, proactive </a:t>
            </a:r>
            <a:r>
              <a:rPr lang="en-US" sz="3200" dirty="0" smtClean="0"/>
              <a:t>building and facilities</a:t>
            </a:r>
            <a:r>
              <a:rPr lang="en-US" sz="3200" dirty="0" smtClean="0">
                <a:solidFill>
                  <a:srgbClr val="000099"/>
                </a:solidFill>
              </a:rPr>
              <a:t> </a:t>
            </a:r>
            <a:r>
              <a:rPr lang="en-US" sz="3200" dirty="0" smtClean="0"/>
              <a:t>maintenance </a:t>
            </a:r>
            <a:r>
              <a:rPr lang="en-US" sz="3200" dirty="0"/>
              <a:t>to maintain structural integrity and prevent pest entry and pest conducive </a:t>
            </a:r>
            <a:r>
              <a:rPr lang="en-US" sz="3200" dirty="0" smtClean="0"/>
              <a:t>conditions</a:t>
            </a:r>
            <a:endParaRPr lang="en-US" sz="3200" dirty="0"/>
          </a:p>
          <a:p>
            <a:pPr marL="514350" lvl="0" indent="-514350">
              <a:buFont typeface="+mj-lt"/>
              <a:buAutoNum type="arabicPeriod"/>
            </a:pPr>
            <a:r>
              <a:rPr lang="en-US" sz="3200" dirty="0"/>
              <a:t>Explain the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importance </a:t>
            </a:r>
            <a:r>
              <a:rPr lang="en-US" sz="3200" dirty="0"/>
              <a:t>of </a:t>
            </a:r>
            <a:r>
              <a:rPr lang="en-US" sz="3200" dirty="0" smtClean="0"/>
              <a:t>                       timely </a:t>
            </a:r>
            <a:r>
              <a:rPr lang="en-US" sz="3200" dirty="0"/>
              <a:t>work order </a:t>
            </a:r>
            <a:r>
              <a:rPr lang="en-US" sz="3200" dirty="0" smtClean="0"/>
              <a:t>follow-up  </a:t>
            </a:r>
            <a:endParaRPr lang="en-US" sz="3200" dirty="0"/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3200" dirty="0" smtClean="0"/>
          </a:p>
          <a:p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99727"/>
            <a:ext cx="4313663" cy="28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4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19828" y="1911084"/>
            <a:ext cx="5523771" cy="3294082"/>
          </a:xfrm>
        </p:spPr>
        <p:txBody>
          <a:bodyPr>
            <a:noAutofit/>
          </a:bodyPr>
          <a:lstStyle/>
          <a:p>
            <a:r>
              <a:rPr lang="en-US" altLang="en-US" sz="3000" dirty="0" smtClean="0">
                <a:ea typeface="굴림" panose="020B0600000101010101" pitchFamily="34" charset="-127"/>
              </a:rPr>
              <a:t>Seal </a:t>
            </a:r>
            <a:r>
              <a:rPr lang="en-US" altLang="en-US" sz="3000" dirty="0">
                <a:ea typeface="굴림" panose="020B0600000101010101" pitchFamily="34" charset="-127"/>
              </a:rPr>
              <a:t>around </a:t>
            </a:r>
            <a:r>
              <a:rPr lang="en-US" altLang="en-US" sz="3000" dirty="0" smtClean="0">
                <a:ea typeface="굴림" panose="020B0600000101010101" pitchFamily="34" charset="-127"/>
              </a:rPr>
              <a:t>windows</a:t>
            </a:r>
            <a:r>
              <a:rPr lang="en-US" altLang="en-US" sz="3000" dirty="0">
                <a:ea typeface="굴림" panose="020B0600000101010101" pitchFamily="34" charset="-127"/>
              </a:rPr>
              <a:t>, </a:t>
            </a:r>
            <a:r>
              <a:rPr lang="en-US" altLang="en-US" sz="3000" dirty="0" smtClean="0">
                <a:ea typeface="굴림" panose="020B0600000101010101" pitchFamily="34" charset="-127"/>
              </a:rPr>
              <a:t>doors, gaps in </a:t>
            </a:r>
            <a:r>
              <a:rPr lang="en-US" altLang="en-US" sz="3000" dirty="0">
                <a:ea typeface="굴림" panose="020B0600000101010101" pitchFamily="34" charset="-127"/>
              </a:rPr>
              <a:t>masonry, </a:t>
            </a:r>
            <a:r>
              <a:rPr lang="en-US" altLang="en-US" sz="3000" dirty="0" smtClean="0">
                <a:ea typeface="굴림" panose="020B0600000101010101" pitchFamily="34" charset="-127"/>
              </a:rPr>
              <a:t>wall penetrations  </a:t>
            </a:r>
          </a:p>
          <a:p>
            <a:r>
              <a:rPr lang="en-US" altLang="en-US" sz="3000" dirty="0" smtClean="0">
                <a:ea typeface="굴림" panose="020B0600000101010101" pitchFamily="34" charset="-127"/>
              </a:rPr>
              <a:t>Eliminate </a:t>
            </a:r>
            <a:r>
              <a:rPr lang="en-US" altLang="en-US" sz="3000" dirty="0">
                <a:ea typeface="굴림" panose="020B0600000101010101" pitchFamily="34" charset="-127"/>
              </a:rPr>
              <a:t>any </a:t>
            </a:r>
            <a:r>
              <a:rPr lang="en-US" altLang="en-US" sz="3000" dirty="0" smtClean="0">
                <a:ea typeface="굴림" panose="020B0600000101010101" pitchFamily="34" charset="-127"/>
              </a:rPr>
              <a:t>unscreened </a:t>
            </a:r>
            <a:r>
              <a:rPr lang="en-US" altLang="en-US" sz="3000" dirty="0">
                <a:ea typeface="굴림" panose="020B0600000101010101" pitchFamily="34" charset="-127"/>
              </a:rPr>
              <a:t>access from </a:t>
            </a:r>
            <a:r>
              <a:rPr lang="en-US" altLang="en-US" sz="3000" dirty="0" smtClean="0">
                <a:ea typeface="굴림" panose="020B0600000101010101" pitchFamily="34" charset="-127"/>
              </a:rPr>
              <a:t>outside</a:t>
            </a:r>
            <a:endParaRPr lang="en-US" altLang="en-US" sz="3000" dirty="0">
              <a:ea typeface="굴림" panose="020B0600000101010101" pitchFamily="34" charset="-127"/>
            </a:endParaRPr>
          </a:p>
          <a:p>
            <a:r>
              <a:rPr lang="en-US" altLang="en-US" sz="3000" dirty="0" smtClean="0">
                <a:ea typeface="굴림" panose="020B0600000101010101" pitchFamily="34" charset="-127"/>
              </a:rPr>
              <a:t>Ensure </a:t>
            </a:r>
            <a:r>
              <a:rPr lang="en-US" altLang="en-US" sz="3000" dirty="0">
                <a:ea typeface="굴림" panose="020B0600000101010101" pitchFamily="34" charset="-127"/>
              </a:rPr>
              <a:t>air doors are set </a:t>
            </a:r>
            <a:r>
              <a:rPr lang="en-US" altLang="en-US" sz="3000" dirty="0" smtClean="0">
                <a:ea typeface="굴림" panose="020B0600000101010101" pitchFamily="34" charset="-127"/>
              </a:rPr>
              <a:t>correctly</a:t>
            </a:r>
            <a:endParaRPr lang="en-US" altLang="en-US" sz="3000" dirty="0">
              <a:ea typeface="굴림" panose="020B0600000101010101" pitchFamily="34" charset="-127"/>
            </a:endParaRPr>
          </a:p>
          <a:p>
            <a:r>
              <a:rPr lang="en-US" altLang="en-US" sz="3000" dirty="0" smtClean="0">
                <a:ea typeface="굴림" panose="020B0600000101010101" pitchFamily="34" charset="-127"/>
              </a:rPr>
              <a:t>Create </a:t>
            </a:r>
            <a:r>
              <a:rPr lang="en-US" altLang="en-US" sz="3000" dirty="0">
                <a:ea typeface="굴림" panose="020B0600000101010101" pitchFamily="34" charset="-127"/>
              </a:rPr>
              <a:t>space around your </a:t>
            </a:r>
            <a:r>
              <a:rPr lang="en-US" altLang="en-US" sz="3000" dirty="0" smtClean="0">
                <a:ea typeface="굴림" panose="020B0600000101010101" pitchFamily="34" charset="-127"/>
              </a:rPr>
              <a:t>buildings - </a:t>
            </a:r>
            <a:r>
              <a:rPr lang="en-US" altLang="en-US" sz="3000" dirty="0">
                <a:ea typeface="굴림" panose="020B0600000101010101" pitchFamily="34" charset="-127"/>
              </a:rPr>
              <a:t>allow </a:t>
            </a:r>
            <a:r>
              <a:rPr lang="en-US" altLang="en-US" sz="3000" dirty="0" smtClean="0">
                <a:ea typeface="굴림" panose="020B0600000101010101" pitchFamily="34" charset="-127"/>
              </a:rPr>
              <a:t>at least </a:t>
            </a:r>
            <a:r>
              <a:rPr lang="en-US" altLang="en-US" sz="3000" dirty="0">
                <a:ea typeface="굴림" panose="020B0600000101010101" pitchFamily="34" charset="-127"/>
              </a:rPr>
              <a:t>1 foot gap between the building </a:t>
            </a:r>
            <a:r>
              <a:rPr lang="en-US" altLang="en-US" sz="3000" dirty="0" smtClean="0">
                <a:ea typeface="굴림" panose="020B0600000101010101" pitchFamily="34" charset="-127"/>
              </a:rPr>
              <a:t>and vegetation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533400" y="139446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Prevent pest entry</a:t>
            </a:r>
            <a:endParaRPr lang="en-US" sz="2800" u="sng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3" b="10453"/>
          <a:stretch/>
        </p:blipFill>
        <p:spPr bwMode="auto">
          <a:xfrm>
            <a:off x="6361564" y="254454"/>
            <a:ext cx="2505710" cy="16632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715000" y="2084968"/>
            <a:ext cx="3191510" cy="349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Ensure </a:t>
            </a:r>
            <a:r>
              <a:rPr lang="en-US" i="1" dirty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that access panels are not left </a:t>
            </a: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open </a:t>
            </a:r>
            <a:r>
              <a:rPr lang="en-US" i="1" dirty="0">
                <a:ea typeface="Calibri" panose="020F0502020204030204" pitchFamily="34" charset="0"/>
                <a:cs typeface="Kartika" panose="02020503030404060203" pitchFamily="18" charset="0"/>
              </a:rPr>
              <a:t>– Jerry Jochim, Monroe County Community School Corporation 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t="41534" b="5133"/>
          <a:stretch/>
        </p:blipFill>
        <p:spPr>
          <a:xfrm>
            <a:off x="6411261" y="3230210"/>
            <a:ext cx="2505710" cy="2438400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638800" y="5721790"/>
            <a:ext cx="3352800" cy="98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Ensure space between vegetation and building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419100" y="1592898"/>
            <a:ext cx="6057900" cy="4191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Shrubs should be pruned away from buildings and shaped so they do not create places for rodents to hide</a:t>
            </a:r>
          </a:p>
          <a:p>
            <a:r>
              <a:rPr lang="en-US" sz="3200" dirty="0" smtClean="0"/>
              <a:t>Keep tree limbs pruned at least six feet away from buildings </a:t>
            </a:r>
          </a:p>
          <a:p>
            <a:r>
              <a:rPr lang="en-US" sz="3200" dirty="0" smtClean="0"/>
              <a:t>Remove vines climbing on buildings or growing low to the ground next to buildings to prevent pest access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8" name="Picture 7" descr="C:\Users\SHAKU\AppData\Local\Microsoft\Windows\Temporary Internet Files\Content.Word\IMAG017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200" y="1600200"/>
            <a:ext cx="236220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5905500" y="5943600"/>
            <a:ext cx="3048000" cy="78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These shrubs need trimming </a:t>
            </a:r>
            <a:b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</a:b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and pruning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2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r="11407"/>
          <a:stretch>
            <a:fillRect/>
          </a:stretch>
        </p:blipFill>
        <p:spPr bwMode="auto">
          <a:xfrm>
            <a:off x="6477000" y="533400"/>
            <a:ext cx="2133600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5715000" y="2514600"/>
            <a:ext cx="3048000" cy="785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Grate </a:t>
            </a:r>
            <a:r>
              <a:rPr lang="en-US" i="1" dirty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and drain covers should be removed and cleaned out </a:t>
            </a: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periodically – Dawn H. Gouge, University of Arizona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" y="160020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Avoid pest conducive conditions</a:t>
            </a:r>
            <a:endParaRPr lang="en-US" sz="2800" u="sng" dirty="0"/>
          </a:p>
        </p:txBody>
      </p:sp>
      <p:sp>
        <p:nvSpPr>
          <p:cNvPr id="16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192318"/>
            <a:ext cx="5029200" cy="2760682"/>
          </a:xfrm>
        </p:spPr>
        <p:txBody>
          <a:bodyPr>
            <a:noAutofit/>
          </a:bodyPr>
          <a:lstStyle/>
          <a:p>
            <a:r>
              <a:rPr lang="en-US" altLang="en-US" sz="3200" dirty="0" smtClean="0">
                <a:ea typeface="굴림" panose="020B0600000101010101" pitchFamily="34" charset="-127"/>
              </a:rPr>
              <a:t>Clean </a:t>
            </a:r>
            <a:r>
              <a:rPr lang="en-US" altLang="en-US" sz="3200" dirty="0">
                <a:ea typeface="굴림" panose="020B0600000101010101" pitchFamily="34" charset="-127"/>
              </a:rPr>
              <a:t>debris out of external drainage catch areas to reduce pest </a:t>
            </a:r>
            <a:r>
              <a:rPr lang="en-US" altLang="en-US" sz="3200" dirty="0" smtClean="0">
                <a:ea typeface="굴림" panose="020B0600000101010101" pitchFamily="34" charset="-127"/>
              </a:rPr>
              <a:t>harborage</a:t>
            </a:r>
          </a:p>
          <a:p>
            <a:r>
              <a:rPr lang="en-US" altLang="en-US" sz="3200" dirty="0" smtClean="0">
                <a:ea typeface="굴림" panose="020B0600000101010101" pitchFamily="34" charset="-127"/>
              </a:rPr>
              <a:t>Prevent debris and moisture from accumulating near building walls and foundations</a:t>
            </a:r>
          </a:p>
          <a:p>
            <a:endParaRPr lang="en-US" sz="28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3" b="27973"/>
          <a:stretch/>
        </p:blipFill>
        <p:spPr>
          <a:xfrm>
            <a:off x="6172200" y="3581400"/>
            <a:ext cx="2622267" cy="2438400"/>
          </a:xfrm>
          <a:prstGeom prst="rect">
            <a:avLst/>
          </a:prstGeom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089762" y="6019800"/>
            <a:ext cx="4876800" cy="23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800600" y="6096000"/>
            <a:ext cx="4083333" cy="67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r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Pests such as rodents and flies are attracted to moist organic matter – Marc Lame, Indiana University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89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16" y="894070"/>
            <a:ext cx="3180184" cy="253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Maintenance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4579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Avoid pest conducive conditions</a:t>
            </a:r>
            <a:endParaRPr lang="en-US" sz="2800" u="sng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2010824"/>
            <a:ext cx="8077200" cy="4237576"/>
          </a:xfrm>
        </p:spPr>
        <p:txBody>
          <a:bodyPr>
            <a:noAutofit/>
          </a:bodyPr>
          <a:lstStyle/>
          <a:p>
            <a:r>
              <a:rPr lang="en-US" sz="3200" dirty="0" smtClean="0"/>
              <a:t>Pests </a:t>
            </a:r>
            <a:r>
              <a:rPr lang="en-US" sz="3200" dirty="0"/>
              <a:t>such as cockroaches                                      spend daytime hours harboring                                           in cracks and </a:t>
            </a:r>
            <a:r>
              <a:rPr lang="en-US" sz="3200" dirty="0" smtClean="0"/>
              <a:t>crevices, </a:t>
            </a:r>
            <a:r>
              <a:rPr lang="en-US" sz="3200" dirty="0"/>
              <a:t>including                             open plumbing and electrical                                pipe entry points, and unsealed                                            </a:t>
            </a:r>
            <a:r>
              <a:rPr lang="en-US" sz="3200" dirty="0" smtClean="0"/>
              <a:t>crevices</a:t>
            </a:r>
          </a:p>
          <a:p>
            <a:r>
              <a:rPr lang="en-US" sz="3200" dirty="0" smtClean="0"/>
              <a:t>Correct </a:t>
            </a:r>
            <a:r>
              <a:rPr lang="en-US" sz="3200" dirty="0"/>
              <a:t>these conducive conditions, especially in areas where food is stored, </a:t>
            </a:r>
            <a:r>
              <a:rPr lang="en-US" sz="3200" dirty="0" smtClean="0"/>
              <a:t>prepared, </a:t>
            </a:r>
            <a:r>
              <a:rPr lang="en-US" sz="3200" dirty="0"/>
              <a:t>or </a:t>
            </a:r>
            <a:r>
              <a:rPr lang="en-US" sz="3200" dirty="0" smtClean="0"/>
              <a:t>served</a:t>
            </a:r>
            <a:endParaRPr lang="en-US" sz="32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887616" y="3521024"/>
            <a:ext cx="3018894" cy="6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ts val="1800"/>
              </a:lnSpc>
            </a:pPr>
            <a:r>
              <a:rPr lang="en-US" i="1" dirty="0" smtClean="0">
                <a:effectLst/>
                <a:ea typeface="Calibri" panose="020F0502020204030204" pitchFamily="34" charset="0"/>
                <a:cs typeface="Kartika" panose="02020503030404060203" pitchFamily="18" charset="0"/>
              </a:rPr>
              <a:t>Sealing around escutcheon plates </a:t>
            </a:r>
            <a:r>
              <a:rPr lang="en-US" i="1" dirty="0" smtClean="0">
                <a:ea typeface="Calibri" panose="020F0502020204030204" pitchFamily="34" charset="0"/>
                <a:cs typeface="Kartika" panose="02020503030404060203" pitchFamily="18" charset="0"/>
              </a:rPr>
              <a:t>– </a:t>
            </a:r>
            <a:r>
              <a:rPr lang="en-US" i="1" dirty="0">
                <a:ea typeface="Calibri" panose="020F0502020204030204" pitchFamily="34" charset="0"/>
                <a:cs typeface="Kartika" panose="02020503030404060203" pitchFamily="18" charset="0"/>
              </a:rPr>
              <a:t>Jerry Jochim, Monroe County Community School Corporation </a:t>
            </a:r>
            <a:endParaRPr lang="en-US" i="1" dirty="0">
              <a:effectLst/>
              <a:ea typeface="Calibri" panose="020F0502020204030204" pitchFamily="34" charset="0"/>
              <a:cs typeface="Kartika" panose="0202050303040406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89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2209800"/>
            <a:ext cx="8229600" cy="4495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800" dirty="0" smtClean="0"/>
              <a:t>Remember that a pesticide applicator license may be required for pesticide applications on school property, including mold control, weed killers, insecticides, and rodent baits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800" dirty="0" smtClean="0"/>
              <a:t>Make certain that you are in compliance with local, state, and federal laws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800" dirty="0"/>
              <a:t>Be aware of pesticides and chemicals that </a:t>
            </a:r>
            <a:r>
              <a:rPr lang="en-US" sz="2800" dirty="0" smtClean="0"/>
              <a:t>are legally allowed on </a:t>
            </a:r>
            <a:r>
              <a:rPr lang="en-US" sz="2800" dirty="0"/>
              <a:t>school premises and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ensure </a:t>
            </a:r>
            <a:r>
              <a:rPr lang="en-US" sz="2800" dirty="0"/>
              <a:t>proper notifications are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in place</a:t>
            </a:r>
            <a:endParaRPr lang="en-US" sz="2800" dirty="0"/>
          </a:p>
          <a:p>
            <a:pPr>
              <a:spcBef>
                <a:spcPts val="0"/>
              </a:spcBef>
              <a:buFont typeface="Times New Roman" pitchFamily="18" charset="0"/>
              <a:buChar char="□"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609600" y="1371600"/>
            <a:ext cx="8153400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When </a:t>
            </a:r>
            <a:r>
              <a:rPr lang="en-US" sz="2800" u="sng" dirty="0" smtClean="0">
                <a:latin typeface="+mj-lt"/>
                <a:ea typeface="+mj-ea"/>
                <a:cs typeface="Times New Roman" pitchFamily="18" charset="0"/>
              </a:rPr>
              <a:t>Using Pesticides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Routine,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Proactive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aintenance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6"/>
          <a:stretch/>
        </p:blipFill>
        <p:spPr>
          <a:xfrm>
            <a:off x="5562600" y="5285874"/>
            <a:ext cx="3276600" cy="14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6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Timely Work Order Follow-Up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08848" cy="502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Enforce timely responses to priority pest problems related to building repairs 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Often a small fix can avoid a big problem 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Repeated reporting of the same defect or damage is a waste of staff time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Whenever possible</a:t>
            </a:r>
            <a:r>
              <a:rPr lang="en-US" sz="2800" b="1" dirty="0" smtClean="0"/>
              <a:t>,</a:t>
            </a:r>
            <a:r>
              <a:rPr lang="en-US" sz="2800" b="1" dirty="0" smtClean="0">
                <a:solidFill>
                  <a:srgbClr val="000099"/>
                </a:solidFill>
              </a:rPr>
              <a:t> </a:t>
            </a:r>
            <a:r>
              <a:rPr lang="en-US" sz="2800" dirty="0" smtClean="0"/>
              <a:t>centralize </a:t>
            </a:r>
            <a:br>
              <a:rPr lang="en-US" sz="2800" dirty="0" smtClean="0"/>
            </a:br>
            <a:r>
              <a:rPr lang="en-US" sz="2800" dirty="0" smtClean="0"/>
              <a:t>reports and track resolution </a:t>
            </a:r>
            <a:br>
              <a:rPr lang="en-US" sz="2800" dirty="0" smtClean="0"/>
            </a:br>
            <a:r>
              <a:rPr lang="en-US" sz="2800" dirty="0" smtClean="0"/>
              <a:t>times and costs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Use existing work-order </a:t>
            </a:r>
            <a:br>
              <a:rPr lang="en-US" sz="2800" dirty="0" smtClean="0"/>
            </a:br>
            <a:r>
              <a:rPr lang="en-US" sz="2800" dirty="0" smtClean="0"/>
              <a:t>systems when possible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4152900"/>
            <a:ext cx="2692400" cy="20193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6135469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Ensure doors close completely to keep pests out – Dawn H. Gouge, University of Arizona</a:t>
            </a:r>
            <a:endParaRPr lang="en-US" i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943600" y="5105400"/>
            <a:ext cx="990600" cy="1030069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85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153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/>
              <a:t>Sanitation</a:t>
            </a:r>
            <a:r>
              <a:rPr lang="en-US" dirty="0" smtClean="0"/>
              <a:t> and </a:t>
            </a:r>
            <a:r>
              <a:rPr lang="en-US" b="1" dirty="0" smtClean="0"/>
              <a:t>exclusion</a:t>
            </a:r>
            <a:r>
              <a:rPr lang="en-US" dirty="0" smtClean="0"/>
              <a:t> are basic steps in IPM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b="1" dirty="0" smtClean="0"/>
              <a:t>Sanitation</a:t>
            </a:r>
            <a:r>
              <a:rPr lang="en-US" dirty="0" smtClean="0"/>
              <a:t> involves cleaning, including the removal of hazardous wastes or materials that might pose health risks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dirty="0" smtClean="0"/>
              <a:t>In school environments, this involves proper disposal of garbage and other wastes, so that they do not interfere with school activities, or contaminate the school water supply or the school </a:t>
            </a:r>
            <a:br>
              <a:rPr lang="en-US" dirty="0" smtClean="0"/>
            </a:br>
            <a:r>
              <a:rPr lang="en-US" dirty="0" smtClean="0"/>
              <a:t>premises in 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5792" y="6343570"/>
            <a:ext cx="3570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Joseph </a:t>
            </a:r>
            <a:r>
              <a:rPr lang="en-US" i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Sohm</a:t>
            </a:r>
            <a:r>
              <a:rPr lang="en-US" i="1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Shutterstock.com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63172"/>
            <a:ext cx="2737076" cy="18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9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8855" r="10655" b="19339"/>
          <a:stretch/>
        </p:blipFill>
        <p:spPr bwMode="auto">
          <a:xfrm>
            <a:off x="1147660" y="4343400"/>
            <a:ext cx="2649396" cy="192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32678" y="6267698"/>
            <a:ext cx="3279361" cy="533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This dumpster is too close </a:t>
            </a:r>
            <a:br>
              <a:rPr lang="en-US" i="1" dirty="0" smtClean="0"/>
            </a:br>
            <a:r>
              <a:rPr lang="en-US" i="1" dirty="0" smtClean="0"/>
              <a:t>to the kitchen entryway</a:t>
            </a:r>
            <a:endParaRPr lang="en-US" i="1" dirty="0"/>
          </a:p>
        </p:txBody>
      </p:sp>
      <p:pic>
        <p:nvPicPr>
          <p:cNvPr id="12" name="Picture 2" descr="Diskin's dumpsters"/>
          <p:cNvPicPr>
            <a:picLocks noChangeAspect="1" noChangeArrowheads="1"/>
          </p:cNvPicPr>
          <p:nvPr/>
        </p:nvPicPr>
        <p:blipFill>
          <a:blip r:embed="rId4" cstate="screen"/>
          <a:srcRect t="10256"/>
          <a:stretch>
            <a:fillRect/>
          </a:stretch>
        </p:blipFill>
        <p:spPr bwMode="auto">
          <a:xfrm>
            <a:off x="5105400" y="4472602"/>
            <a:ext cx="2667000" cy="179509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514835" y="6272443"/>
            <a:ext cx="4050376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Good placement of dumpsters, in separate enclosed area, but lids should be closed</a:t>
            </a:r>
            <a:endParaRPr lang="en-US" i="1" dirty="0"/>
          </a:p>
        </p:txBody>
      </p:sp>
      <p:sp>
        <p:nvSpPr>
          <p:cNvPr id="14" name="Rectangle 13"/>
          <p:cNvSpPr/>
          <p:nvPr/>
        </p:nvSpPr>
        <p:spPr>
          <a:xfrm>
            <a:off x="523009" y="1457980"/>
            <a:ext cx="80422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Waste management is an important part of sanitation </a:t>
            </a:r>
            <a:endParaRPr lang="en-US" sz="2800" u="sng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73627" y="1934624"/>
            <a:ext cx="8077200" cy="4237576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2" indent="-395288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500" dirty="0" smtClean="0"/>
              <a:t>Ensure that dumpsters are kept clean</a:t>
            </a:r>
            <a:r>
              <a:rPr lang="en-US" sz="2500" dirty="0"/>
              <a:t>, </a:t>
            </a:r>
            <a:r>
              <a:rPr lang="en-US" sz="2500" dirty="0" smtClean="0"/>
              <a:t>covered, </a:t>
            </a:r>
            <a:r>
              <a:rPr lang="en-US" sz="2500" dirty="0"/>
              <a:t>and well </a:t>
            </a:r>
            <a:r>
              <a:rPr lang="en-US" sz="2500" dirty="0" smtClean="0"/>
              <a:t>maintained </a:t>
            </a:r>
            <a:endParaRPr lang="en-US" sz="2500" dirty="0"/>
          </a:p>
          <a:p>
            <a:pPr marL="457200" lvl="2" indent="-395288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500" dirty="0"/>
              <a:t>Place dumpsters on a concrete or asphalt surface 20-30 feet away from building </a:t>
            </a:r>
            <a:r>
              <a:rPr lang="en-US" sz="2500" dirty="0" smtClean="0"/>
              <a:t>entryways </a:t>
            </a:r>
          </a:p>
          <a:p>
            <a:pPr marL="457200" lvl="2" indent="-395288">
              <a:spcBef>
                <a:spcPts val="0"/>
              </a:spcBef>
              <a:buFont typeface="Wingdings" panose="05000000000000000000" pitchFamily="2" charset="2"/>
              <a:buChar char="¨"/>
            </a:pPr>
            <a:r>
              <a:rPr lang="en-US" sz="2500" dirty="0" smtClean="0"/>
              <a:t>Areas </a:t>
            </a:r>
            <a:r>
              <a:rPr lang="en-US" sz="2500" dirty="0"/>
              <a:t>around the dumpster </a:t>
            </a:r>
            <a:r>
              <a:rPr lang="en-US" sz="2500" dirty="0" smtClean="0"/>
              <a:t>should be kept free </a:t>
            </a:r>
            <a:r>
              <a:rPr lang="en-US" sz="2500" dirty="0"/>
              <a:t>of debris that can </a:t>
            </a:r>
            <a:r>
              <a:rPr lang="en-US" sz="2500" b="1" dirty="0" smtClean="0"/>
              <a:t>also</a:t>
            </a:r>
            <a:r>
              <a:rPr lang="en-US" sz="2500" dirty="0" smtClean="0"/>
              <a:t> shelter pests  </a:t>
            </a:r>
            <a:endParaRPr lang="en-US" sz="2500" dirty="0"/>
          </a:p>
          <a:p>
            <a:pPr marL="457200" lvl="2" indent="-395288">
              <a:buFont typeface="Wingdings" panose="05000000000000000000" pitchFamily="2" charset="2"/>
              <a:buChar char="¨"/>
            </a:pPr>
            <a:endParaRPr lang="en-US" sz="2500" dirty="0"/>
          </a:p>
        </p:txBody>
      </p:sp>
      <p:sp>
        <p:nvSpPr>
          <p:cNvPr id="1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6420244" y="4712813"/>
            <a:ext cx="4859166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333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460248" y="2057400"/>
            <a:ext cx="8305800" cy="45720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Your dumpster capacity should be sufficient; you should not have overflowing containers the day before collection 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Discourage administrators from </a:t>
            </a:r>
            <a:br>
              <a:rPr lang="en-US" sz="2800" dirty="0" smtClean="0"/>
            </a:br>
            <a:r>
              <a:rPr lang="en-US" sz="2800" dirty="0" smtClean="0"/>
              <a:t>getting huge containers that are </a:t>
            </a:r>
            <a:br>
              <a:rPr lang="en-US" sz="2800" dirty="0" smtClean="0"/>
            </a:br>
            <a:r>
              <a:rPr lang="en-US" sz="2800" dirty="0" smtClean="0"/>
              <a:t>emptied only once a month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Dumpsters can become homes </a:t>
            </a:r>
            <a:br>
              <a:rPr lang="en-US" sz="2800" dirty="0" smtClean="0"/>
            </a:br>
            <a:r>
              <a:rPr lang="en-US" sz="2800" dirty="0" smtClean="0"/>
              <a:t>for feral cats, rats, and all </a:t>
            </a:r>
            <a:br>
              <a:rPr lang="en-US" sz="2800" dirty="0" smtClean="0"/>
            </a:br>
            <a:r>
              <a:rPr lang="en-US" sz="2800" dirty="0" smtClean="0"/>
              <a:t>kinds of pests  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336" y="3768479"/>
            <a:ext cx="3163248" cy="2366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352800" y="6253450"/>
            <a:ext cx="5409783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Poorly managed dumpsters</a:t>
            </a:r>
            <a:br>
              <a:rPr lang="en-US" i="1" dirty="0" smtClean="0"/>
            </a:br>
            <a:r>
              <a:rPr lang="en-US" i="1" dirty="0" smtClean="0"/>
              <a:t>and dumpster area – Marc Lame, Indiana University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23009" y="1534180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Waste management </a:t>
            </a:r>
            <a:endParaRPr lang="en-US" sz="2800" u="sng" dirty="0"/>
          </a:p>
        </p:txBody>
      </p:sp>
      <p:sp>
        <p:nvSpPr>
          <p:cNvPr id="13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11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Content Placeholder 5"/>
          <p:cNvSpPr>
            <a:spLocks noGrp="1"/>
          </p:cNvSpPr>
          <p:nvPr>
            <p:ph sz="quarter" idx="1"/>
          </p:nvPr>
        </p:nvSpPr>
        <p:spPr>
          <a:xfrm>
            <a:off x="591866" y="2133600"/>
            <a:ext cx="4361134" cy="336095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Your service provider should rotate out dirty dumpsters for clean ones – you often need to request this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/>
              <a:t>Dumpsters should be emptied at least weekly, more often in hot </a:t>
            </a:r>
            <a:r>
              <a:rPr lang="en-US" sz="3200" dirty="0" smtClean="0"/>
              <a:t>weather</a:t>
            </a:r>
            <a:endParaRPr lang="en-US" sz="3200" dirty="0"/>
          </a:p>
          <a:p>
            <a:pPr marL="0" indent="0">
              <a:buNone/>
            </a:pPr>
            <a:endParaRPr lang="en-US" sz="32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36" y="2578313"/>
            <a:ext cx="3166663" cy="16888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4788113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Consider sealed</a:t>
            </a:r>
            <a:r>
              <a:rPr lang="en-US" i="1" dirty="0" smtClean="0"/>
              <a:t>, leak-proof</a:t>
            </a:r>
            <a:r>
              <a:rPr lang="en-US" i="1" dirty="0"/>
              <a:t>, self-contained compactors, </a:t>
            </a:r>
            <a:r>
              <a:rPr lang="en-US" i="1" dirty="0" smtClean="0"/>
              <a:t>available in many sizes – Shaku Nair, University of Arizona</a:t>
            </a:r>
            <a:endParaRPr lang="en-US" i="1" dirty="0"/>
          </a:p>
        </p:txBody>
      </p:sp>
      <p:sp>
        <p:nvSpPr>
          <p:cNvPr id="10" name="Rectangle 9"/>
          <p:cNvSpPr/>
          <p:nvPr/>
        </p:nvSpPr>
        <p:spPr>
          <a:xfrm>
            <a:off x="523009" y="1538867"/>
            <a:ext cx="777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/>
              <a:t>Waste management </a:t>
            </a:r>
            <a:endParaRPr lang="en-US" sz="2800" u="sng" dirty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523009" y="3048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59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2602" y="1676400"/>
            <a:ext cx="8302752" cy="4953000"/>
          </a:xfrm>
        </p:spPr>
        <p:txBody>
          <a:bodyPr>
            <a:noAutofit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US" sz="2800" dirty="0"/>
              <a:t>Describe the key elements of </a:t>
            </a:r>
            <a:r>
              <a:rPr lang="en-US" sz="2800" dirty="0" smtClean="0"/>
              <a:t>sanitation (clean environment) </a:t>
            </a:r>
            <a:r>
              <a:rPr lang="en-US" sz="2800" dirty="0"/>
              <a:t>and exclusion</a:t>
            </a:r>
            <a:r>
              <a:rPr lang="en-US" sz="2800" dirty="0" smtClean="0"/>
              <a:t>, (habitat prevention) </a:t>
            </a:r>
            <a:r>
              <a:rPr lang="en-US" sz="2800" dirty="0"/>
              <a:t>including:	</a:t>
            </a:r>
            <a:r>
              <a:rPr lang="en-US" sz="2800" dirty="0" smtClean="0"/>
              <a:t> strategies, tactics, and tools </a:t>
            </a:r>
            <a:endParaRPr lang="en-US" sz="2800" dirty="0"/>
          </a:p>
          <a:p>
            <a:pPr marL="514350" lvl="0" indent="-514350">
              <a:buFont typeface="+mj-lt"/>
              <a:buAutoNum type="arabicPeriod" startAt="3"/>
            </a:pPr>
            <a:r>
              <a:rPr lang="en-US" sz="2800" dirty="0"/>
              <a:t>Describe the key elements of inspection and monitoring, </a:t>
            </a:r>
            <a:r>
              <a:rPr lang="en-US" sz="2800" dirty="0" smtClean="0"/>
              <a:t>including what </a:t>
            </a:r>
            <a:r>
              <a:rPr lang="en-US" sz="2800" dirty="0"/>
              <a:t>to look </a:t>
            </a:r>
            <a:r>
              <a:rPr lang="en-US" sz="2800" dirty="0" smtClean="0"/>
              <a:t>for, where </a:t>
            </a:r>
            <a:r>
              <a:rPr lang="en-US" sz="2800" dirty="0"/>
              <a:t>to </a:t>
            </a:r>
            <a:r>
              <a:rPr lang="en-US" sz="2800" dirty="0" smtClean="0"/>
              <a:t>look, tools used, and frequency</a:t>
            </a:r>
            <a:endParaRPr lang="en-US" sz="2800" dirty="0"/>
          </a:p>
          <a:p>
            <a:pPr marL="514350" indent="-514350">
              <a:buFont typeface="+mj-lt"/>
              <a:buAutoNum type="arabicPeriod" startAt="3"/>
            </a:pPr>
            <a:r>
              <a:rPr lang="en-US" sz="2800" dirty="0"/>
              <a:t>Explain the importance of </a:t>
            </a:r>
            <a:r>
              <a:rPr lang="en-US" sz="2800" dirty="0" smtClean="0"/>
              <a:t>                            effective </a:t>
            </a:r>
            <a:r>
              <a:rPr lang="en-US" sz="2800" dirty="0"/>
              <a:t>communication, </a:t>
            </a:r>
            <a:r>
              <a:rPr lang="en-US" sz="2800" dirty="0" smtClean="0"/>
              <a:t>                              education, </a:t>
            </a:r>
            <a:r>
              <a:rPr lang="en-US" sz="2800" dirty="0"/>
              <a:t>and cooperation </a:t>
            </a:r>
            <a:r>
              <a:rPr lang="en-US" sz="2800" dirty="0" smtClean="0"/>
              <a:t>                                     between </a:t>
            </a:r>
            <a:r>
              <a:rPr lang="en-US" sz="2800" dirty="0"/>
              <a:t>school </a:t>
            </a:r>
            <a:r>
              <a:rPr lang="en-US" sz="2800" dirty="0" smtClean="0"/>
              <a:t>staff </a:t>
            </a:r>
            <a:r>
              <a:rPr lang="en-US" sz="2800" dirty="0"/>
              <a:t>		</a:t>
            </a:r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140200"/>
            <a:ext cx="37338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534400" cy="198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Sanitation also involves </a:t>
            </a:r>
            <a:r>
              <a:rPr lang="en-US" sz="2800" b="1" dirty="0"/>
              <a:t>proper storage </a:t>
            </a:r>
            <a:r>
              <a:rPr lang="en-US" sz="2800" dirty="0"/>
              <a:t>of </a:t>
            </a:r>
            <a:r>
              <a:rPr lang="en-US" sz="2800" dirty="0" smtClean="0"/>
              <a:t>supplies and materials - This helps to: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Prevent </a:t>
            </a:r>
            <a:r>
              <a:rPr lang="en-US" sz="2800" dirty="0"/>
              <a:t>pest-conducive </a:t>
            </a:r>
            <a:r>
              <a:rPr lang="en-US" sz="2800" dirty="0" smtClean="0"/>
              <a:t>conditions</a:t>
            </a:r>
            <a:endParaRPr lang="en-US" sz="2800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Permit proper cleaning and inspection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endParaRPr lang="en-US" sz="2800" dirty="0" smtClean="0"/>
          </a:p>
          <a:p>
            <a:pPr lvl="1">
              <a:buClr>
                <a:schemeClr val="accent2"/>
              </a:buClr>
              <a:buSzPct val="60000"/>
              <a:buNone/>
            </a:pPr>
            <a:endParaRPr lang="en-US" sz="2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6329650"/>
            <a:ext cx="47244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Cardboard covered wooden pallets are pest prone</a:t>
            </a:r>
          </a:p>
          <a:p>
            <a:pPr algn="r">
              <a:lnSpc>
                <a:spcPts val="1700"/>
              </a:lnSpc>
            </a:pPr>
            <a:r>
              <a:rPr lang="en-US" i="1" dirty="0" smtClean="0"/>
              <a:t>- Dawn H. Gouge, University of Arizona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2392" y="3510792"/>
            <a:ext cx="2737608" cy="27376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7991" y="6019800"/>
            <a:ext cx="2966208" cy="75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Aluminum dunnage racks are ideal, as you can see and clean beneath them</a:t>
            </a:r>
            <a:endParaRPr lang="en-US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619500"/>
            <a:ext cx="3505517" cy="262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2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17482" y="1524000"/>
            <a:ext cx="8526517" cy="8382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accent6"/>
              </a:buClr>
              <a:buNone/>
              <a:defRPr/>
            </a:pPr>
            <a:endParaRPr lang="en-US" sz="3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85800" y="16002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Corrugations in cardboard boxes provide excellent harborage for cockroaches </a:t>
            </a:r>
          </a:p>
          <a:p>
            <a:r>
              <a:rPr lang="en-US" sz="2800" dirty="0" smtClean="0"/>
              <a:t>Avoiding cardboard in storage is an important part of cockroach management </a:t>
            </a:r>
            <a:endParaRPr lang="en-US" sz="2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048000"/>
            <a:ext cx="3810000" cy="285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29" y="3429000"/>
            <a:ext cx="3662864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8528" y="5943600"/>
            <a:ext cx="79163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prstClr val="black"/>
                </a:solidFill>
              </a:rPr>
              <a:t>Kitchen pantry, before and after </a:t>
            </a:r>
            <a:br>
              <a:rPr lang="en-US" i="1" dirty="0" smtClean="0">
                <a:solidFill>
                  <a:prstClr val="black"/>
                </a:solidFill>
              </a:rPr>
            </a:br>
            <a:r>
              <a:rPr lang="en-US" i="1" dirty="0">
                <a:solidFill>
                  <a:prstClr val="black"/>
                </a:solidFill>
              </a:rPr>
              <a:t>cardboard removal </a:t>
            </a:r>
            <a:r>
              <a:rPr lang="en-US" i="1" dirty="0" smtClean="0">
                <a:solidFill>
                  <a:prstClr val="black"/>
                </a:solidFill>
              </a:rPr>
              <a:t>(inspect</a:t>
            </a:r>
            <a:r>
              <a:rPr lang="en-US" i="1" dirty="0">
                <a:solidFill>
                  <a:prstClr val="black"/>
                </a:solidFill>
              </a:rPr>
              <a:t>, date and organize supplies as they </a:t>
            </a:r>
            <a:r>
              <a:rPr lang="en-US" i="1" dirty="0" smtClean="0">
                <a:solidFill>
                  <a:prstClr val="black"/>
                </a:solidFill>
              </a:rPr>
              <a:t>arrive) - Marc Lame, Indiana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39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457200"/>
            <a:ext cx="8610600" cy="990600"/>
          </a:xfrm>
          <a:prstGeom prst="rect">
            <a:avLst/>
          </a:prstGeom>
        </p:spPr>
        <p:txBody>
          <a:bodyPr vert="horz" anchor="ctr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Equipment cleaning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377" y="4563849"/>
            <a:ext cx="1717016" cy="2209800"/>
          </a:xfrm>
          <a:prstGeom prst="rect">
            <a:avLst/>
          </a:prstGeom>
        </p:spPr>
      </p:pic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546410" y="1600200"/>
            <a:ext cx="8153400" cy="502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Keeping cleaning equipment in good and clean working condition is equally important to avoid attracting pests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Hang brooms 6 inches off the vertical wall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Food and other residues can accumulate in all of the following: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Garbage </a:t>
            </a:r>
            <a:r>
              <a:rPr lang="en-US" sz="2800" dirty="0"/>
              <a:t>receptacles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Brooms</a:t>
            </a:r>
            <a:r>
              <a:rPr lang="en-US" sz="2800" dirty="0"/>
              <a:t>, </a:t>
            </a:r>
            <a:r>
              <a:rPr lang="en-US" sz="2800" dirty="0" smtClean="0"/>
              <a:t>dusters, </a:t>
            </a:r>
            <a:r>
              <a:rPr lang="en-US" sz="2800" dirty="0"/>
              <a:t>and brushes</a:t>
            </a:r>
          </a:p>
          <a:p>
            <a:pPr marL="630238" lvl="1" indent="-357188">
              <a:buClr>
                <a:schemeClr val="accent2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Mops </a:t>
            </a:r>
            <a:r>
              <a:rPr lang="en-US" sz="2800" dirty="0"/>
              <a:t>and buckets</a:t>
            </a:r>
          </a:p>
          <a:p>
            <a:pPr marL="630238" lvl="2" indent="-357188">
              <a:buSzPct val="60000"/>
              <a:buFont typeface="Wingdings" panose="05000000000000000000" pitchFamily="2" charset="2"/>
              <a:buChar char="Ø"/>
            </a:pPr>
            <a:r>
              <a:rPr lang="en-US" sz="2800" dirty="0" smtClean="0"/>
              <a:t>Vacuum </a:t>
            </a:r>
            <a:r>
              <a:rPr lang="en-US" sz="2800" dirty="0"/>
              <a:t>cleaners,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polishers</a:t>
            </a:r>
            <a:r>
              <a:rPr lang="en-US" sz="2800" dirty="0"/>
              <a:t>, </a:t>
            </a:r>
            <a:r>
              <a:rPr lang="en-US" sz="2800" dirty="0" smtClean="0"/>
              <a:t>scrubbers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019800" y="4563849"/>
            <a:ext cx="1981200" cy="145187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Natural fiber brooms are difficult to clean,</a:t>
            </a:r>
            <a:br>
              <a:rPr lang="en-US" sz="1800" i="1" dirty="0" smtClean="0"/>
            </a:br>
            <a:r>
              <a:rPr lang="en-US" sz="1800" i="1" dirty="0" smtClean="0"/>
              <a:t>select cleaning tools that are easy to maintain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9756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/>
              <a:t>Emptying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Vacuum cleaners, floor scrubbers, and other pieces </a:t>
            </a:r>
            <a:r>
              <a:rPr lang="en-US" sz="3200" dirty="0"/>
              <a:t>of equipment </a:t>
            </a:r>
            <a:r>
              <a:rPr lang="en-US" sz="3200" dirty="0" smtClean="0"/>
              <a:t>usually need </a:t>
            </a:r>
            <a:r>
              <a:rPr lang="en-US" sz="3200" dirty="0"/>
              <a:t>to be emptied of </a:t>
            </a:r>
            <a:r>
              <a:rPr lang="en-US" sz="3200" dirty="0" smtClean="0"/>
              <a:t>debris or chemicals before </a:t>
            </a:r>
            <a:r>
              <a:rPr lang="en-US" sz="3200" dirty="0"/>
              <a:t>they are </a:t>
            </a:r>
            <a:r>
              <a:rPr lang="en-US" sz="3200" dirty="0" smtClean="0"/>
              <a:t>stored</a:t>
            </a:r>
          </a:p>
          <a:p>
            <a:pPr marL="0" indent="0">
              <a:buNone/>
            </a:pPr>
            <a:r>
              <a:rPr lang="en-US" sz="3200" b="1" dirty="0" smtClean="0"/>
              <a:t>Wiping Down, Washing, and Rinsing</a:t>
            </a:r>
            <a:endParaRPr lang="en-US" sz="32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After use, </a:t>
            </a:r>
            <a:r>
              <a:rPr lang="en-US" sz="3200" dirty="0"/>
              <a:t>each piece of equipment should be wiped </a:t>
            </a:r>
            <a:r>
              <a:rPr lang="en-US" sz="3200" dirty="0" smtClean="0"/>
              <a:t>down and, when appropriate, </a:t>
            </a:r>
            <a:r>
              <a:rPr lang="en-US" sz="3200" dirty="0"/>
              <a:t>washed and rinsed to prevent build up of </a:t>
            </a:r>
            <a:r>
              <a:rPr lang="en-US" sz="3200" dirty="0" smtClean="0"/>
              <a:t>grit and grime</a:t>
            </a:r>
            <a:endParaRPr lang="en-US" sz="32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42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153400" cy="4267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/>
              <a:t>Storage</a:t>
            </a:r>
            <a:endParaRPr lang="en-US" sz="2800" b="1" dirty="0"/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Once brooms, mops, and other tools are clean, store the items on off-the-floor racks, and away from the vertical wall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Clean and dry mop heads may be stored in transparent plastic totes or on wire shelving  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Avoid heaping them on the floor or on solid </a:t>
            </a:r>
            <a:br>
              <a:rPr lang="en-US" sz="2800" dirty="0" smtClean="0"/>
            </a:br>
            <a:r>
              <a:rPr lang="en-US" sz="2800" dirty="0" smtClean="0"/>
              <a:t>shelving, they provide great harborage for </a:t>
            </a:r>
            <a:br>
              <a:rPr lang="en-US" sz="2800" dirty="0" smtClean="0"/>
            </a:br>
            <a:r>
              <a:rPr lang="en-US" sz="2800" dirty="0" smtClean="0"/>
              <a:t>spiders and cockroaches, and even </a:t>
            </a:r>
            <a:br>
              <a:rPr lang="en-US" sz="2800" dirty="0" smtClean="0"/>
            </a:br>
            <a:r>
              <a:rPr lang="en-US" sz="2800" dirty="0" smtClean="0"/>
              <a:t>nesting materials for mice</a:t>
            </a:r>
            <a:endParaRPr lang="en-US" sz="2800" b="1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477585" y="6183791"/>
            <a:ext cx="3761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/>
              <a:t>Store equipment off the floor and in a </a:t>
            </a:r>
            <a:br>
              <a:rPr lang="en-US" i="1" dirty="0"/>
            </a:br>
            <a:r>
              <a:rPr lang="en-US" i="1" dirty="0"/>
              <a:t>manner that will allow it to dry rapidly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Cleaning Equipment Maintenance and Storage</a:t>
            </a: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96" y="4495800"/>
            <a:ext cx="152028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610600" cy="990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2">
                    <a:lumMod val="10000"/>
                  </a:schemeClr>
                </a:solidFill>
              </a:rPr>
              <a:t>T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</a:rPr>
              <a:t>horough cleaning procedures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7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2192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Above all, keep yourself safe, clean, and hygienic!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b="1" dirty="0" smtClean="0"/>
              <a:t>Remember to wash your hands thoroughly after cleaning up, especially if using chemicals products</a:t>
            </a:r>
            <a:endParaRPr lang="en-US" sz="3200" b="1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62400"/>
            <a:ext cx="4038600" cy="269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7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362200"/>
            <a:ext cx="8229600" cy="4114800"/>
          </a:xfrm>
        </p:spPr>
        <p:txBody>
          <a:bodyPr>
            <a:noAutofit/>
          </a:bodyPr>
          <a:lstStyle/>
          <a:p>
            <a:r>
              <a:rPr lang="en-US" sz="2400" dirty="0" smtClean="0"/>
              <a:t>Any sign of a pest should trigger a search for possible points of entry </a:t>
            </a:r>
          </a:p>
          <a:p>
            <a:r>
              <a:rPr lang="en-US" sz="2400" dirty="0" smtClean="0"/>
              <a:t>Watch out for worn </a:t>
            </a:r>
            <a:r>
              <a:rPr lang="en-US" sz="2400" dirty="0"/>
              <a:t>out </a:t>
            </a:r>
            <a:r>
              <a:rPr lang="en-US" sz="2400" dirty="0" smtClean="0"/>
              <a:t>door-sweeps</a:t>
            </a:r>
            <a:br>
              <a:rPr lang="en-US" sz="2400" dirty="0" smtClean="0"/>
            </a:br>
            <a:r>
              <a:rPr lang="en-US" sz="2400" dirty="0" smtClean="0"/>
              <a:t>and weather stripping</a:t>
            </a:r>
          </a:p>
          <a:p>
            <a:pPr lvl="0"/>
            <a:r>
              <a:rPr lang="en-US" sz="2400" dirty="0"/>
              <a:t>Watch out for </a:t>
            </a:r>
            <a:r>
              <a:rPr lang="en-US" sz="2400" dirty="0" smtClean="0"/>
              <a:t>hitchhikers in deliveries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2400" dirty="0" smtClean="0"/>
              <a:t>Check for signs of pest presence                               (droppings, pests, webbing or holes                                   in boxes and insect monitoring traps                                   in storage areas after a delivery)</a:t>
            </a:r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33400" y="1596680"/>
            <a:ext cx="8153400" cy="723582"/>
          </a:xfrm>
        </p:spPr>
        <p:txBody>
          <a:bodyPr>
            <a:noAutofit/>
          </a:bodyPr>
          <a:lstStyle/>
          <a:p>
            <a:pPr lvl="0"/>
            <a:r>
              <a:rPr lang="en-US" sz="2500" b="1" dirty="0">
                <a:solidFill>
                  <a:schemeClr val="tx1"/>
                </a:solidFill>
              </a:rPr>
              <a:t>Pest exclusion </a:t>
            </a:r>
            <a:r>
              <a:rPr lang="en-US" sz="2500" dirty="0">
                <a:solidFill>
                  <a:schemeClr val="tx1"/>
                </a:solidFill>
              </a:rPr>
              <a:t>involves denying </a:t>
            </a:r>
            <a:r>
              <a:rPr lang="en-US" sz="2500" dirty="0" smtClean="0">
                <a:solidFill>
                  <a:schemeClr val="tx1"/>
                </a:solidFill>
              </a:rPr>
              <a:t>pests access to food, water and shelter</a:t>
            </a:r>
            <a:endParaRPr lang="en-US" sz="25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74A7CCD-4310-46AB-998F-92BEA189ECFC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Sanitation and Exclusion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780" y="3505200"/>
            <a:ext cx="2987040" cy="2240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62600" y="5867705"/>
            <a:ext cx="3581400" cy="751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door needs new door-sweeps and weather stripping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7084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4800600" cy="495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Replace worn door-sweeps -  Effective sweeps drastically reduce the number of invading pests and can cut pest complaints by as much as 65% in some situations</a:t>
            </a:r>
          </a:p>
          <a:p>
            <a:r>
              <a:rPr lang="en-US" sz="2800" dirty="0" smtClean="0"/>
              <a:t>Seal gaps, cracks, and crevices with suitable sealants</a:t>
            </a:r>
          </a:p>
          <a:p>
            <a:r>
              <a:rPr lang="en-US" sz="2800" dirty="0" smtClean="0"/>
              <a:t>Cover windows and vents with wire mesh and replace with new wire mesh when broken</a:t>
            </a:r>
          </a:p>
          <a:p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0" y="4953000"/>
            <a:ext cx="3581400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Torn wire mesh on a vent </a:t>
            </a:r>
            <a:r>
              <a:rPr lang="en-US" i="1" dirty="0"/>
              <a:t>– Jerry Jochim, Monroe County Community School Corporation </a:t>
            </a:r>
          </a:p>
        </p:txBody>
      </p:sp>
    </p:spTree>
    <p:extLst>
      <p:ext uri="{BB962C8B-B14F-4D97-AF65-F5344CB8AC3E}">
        <p14:creationId xmlns:p14="http://schemas.microsoft.com/office/powerpoint/2010/main" val="337756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36448" y="4648200"/>
            <a:ext cx="8378952" cy="25908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spcAft>
                <a:spcPts val="60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endParaRPr lang="en-US" sz="2200" dirty="0" smtClean="0"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630656" cy="4953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P-traps in drains prevent gases, odors, and insects from entering buildings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Keep them filled with  water, dry P-traps can create access to your building from the sewer for American cockroaches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288652" y="5943600"/>
            <a:ext cx="3581400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Inspect drains periodically to prevent P-traps from drying out</a:t>
            </a:r>
            <a:endParaRPr lang="en-US" i="1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344" y="3499880"/>
            <a:ext cx="3543391" cy="23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2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357844" y="1600200"/>
            <a:ext cx="5192184" cy="5029201"/>
          </a:xfrm>
        </p:spPr>
        <p:txBody>
          <a:bodyPr>
            <a:noAutofit/>
          </a:bodyPr>
          <a:lstStyle/>
          <a:p>
            <a:r>
              <a:rPr lang="en-US" sz="2500" dirty="0" smtClean="0"/>
              <a:t>Avoid propping doors open, a propped door is both a security risk and a pest invitation</a:t>
            </a:r>
          </a:p>
          <a:p>
            <a:r>
              <a:rPr lang="en-US" sz="2500" dirty="0" smtClean="0"/>
              <a:t>Close gaps that provide access to pests,  </a:t>
            </a:r>
            <a:r>
              <a:rPr lang="en-US" sz="2500" dirty="0"/>
              <a:t>y</a:t>
            </a:r>
            <a:r>
              <a:rPr lang="en-US" sz="2500" dirty="0" smtClean="0"/>
              <a:t>oung mice can squeeze through a gap the size of a dime; young rats need nickel-sized gaps; American cockroaches can pass through a gap the width of a quarter</a:t>
            </a:r>
          </a:p>
          <a:p>
            <a:r>
              <a:rPr lang="en-US" sz="2500" dirty="0" smtClean="0"/>
              <a:t>Avoid clutter, both inside and outside, especially near external doorways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rcRect l="12066" b="27021"/>
          <a:stretch>
            <a:fillRect/>
          </a:stretch>
        </p:blipFill>
        <p:spPr>
          <a:xfrm>
            <a:off x="5636392" y="1043425"/>
            <a:ext cx="2974208" cy="1852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rcRect l="11089"/>
          <a:stretch>
            <a:fillRect/>
          </a:stretch>
        </p:blipFill>
        <p:spPr>
          <a:xfrm>
            <a:off x="5486401" y="3810001"/>
            <a:ext cx="2708668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12505" y="6248274"/>
            <a:ext cx="3501812" cy="315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space needs de-cluttering!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953000" y="3048000"/>
            <a:ext cx="3403600" cy="315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700"/>
              </a:lnSpc>
            </a:pPr>
            <a:r>
              <a:rPr lang="en-US" i="1" dirty="0" smtClean="0"/>
              <a:t>This door should be closed</a:t>
            </a:r>
            <a:endParaRPr lang="en-US" i="1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 Exclusion Strategies/Tactics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5742458" y="3409398"/>
            <a:ext cx="6214739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/>
              <a:t>Jerry Jochim, Monroe County Community School Corporation </a:t>
            </a:r>
          </a:p>
        </p:txBody>
      </p:sp>
    </p:spTree>
    <p:extLst>
      <p:ext uri="{BB962C8B-B14F-4D97-AF65-F5344CB8AC3E}">
        <p14:creationId xmlns:p14="http://schemas.microsoft.com/office/powerpoint/2010/main" val="209167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What is IPM?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1438"/>
            <a:ext cx="3781425" cy="283912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531352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atin typeface="+mj-lt"/>
              </a:rPr>
              <a:t>IPM = Integrated (Intelligent) Pest Management</a:t>
            </a:r>
          </a:p>
          <a:p>
            <a:pPr marL="0" indent="0" algn="ctr">
              <a:buNone/>
            </a:pPr>
            <a:r>
              <a:rPr lang="en-US" sz="3200" dirty="0" smtClean="0">
                <a:latin typeface="+mj-lt"/>
              </a:rPr>
              <a:t>A </a:t>
            </a:r>
            <a:r>
              <a:rPr lang="en-US" sz="3200" dirty="0">
                <a:latin typeface="+mj-lt"/>
              </a:rPr>
              <a:t>sensible, </a:t>
            </a:r>
            <a:r>
              <a:rPr lang="en-US" sz="3200" dirty="0" smtClean="0">
                <a:latin typeface="+mj-lt"/>
              </a:rPr>
              <a:t>environmentally friendly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smtClean="0">
                <a:latin typeface="+mj-lt"/>
              </a:rPr>
              <a:t>and effective </a:t>
            </a:r>
            <a:r>
              <a:rPr lang="en-US" sz="3200" dirty="0">
                <a:latin typeface="+mj-lt"/>
              </a:rPr>
              <a:t>way to solve pest </a:t>
            </a:r>
            <a:r>
              <a:rPr lang="en-US" sz="3200" dirty="0" smtClean="0">
                <a:latin typeface="+mj-lt"/>
              </a:rPr>
              <a:t>problems </a:t>
            </a:r>
            <a:endParaRPr lang="en-US" sz="3200" dirty="0">
              <a:latin typeface="+mj-lt"/>
            </a:endParaRPr>
          </a:p>
          <a:p>
            <a:r>
              <a:rPr lang="en-US" sz="3200" dirty="0" smtClean="0"/>
              <a:t>For more information on IPM, refer to resource 					sites 						                 </a:t>
            </a:r>
            <a:r>
              <a:rPr lang="en-US" sz="2200" dirty="0" smtClean="0">
                <a:solidFill>
                  <a:srgbClr val="000099"/>
                </a:solidFill>
              </a:rPr>
              <a:t>https</a:t>
            </a:r>
            <a:r>
              <a:rPr lang="en-US" sz="2200" dirty="0">
                <a:solidFill>
                  <a:srgbClr val="000099"/>
                </a:solidFill>
              </a:rPr>
              <a:t>://</a:t>
            </a:r>
            <a:r>
              <a:rPr lang="en-US" sz="2200" dirty="0" smtClean="0">
                <a:solidFill>
                  <a:srgbClr val="000099"/>
                </a:solidFill>
              </a:rPr>
              <a:t>www.epa.gov/managing-pests-schools</a:t>
            </a:r>
            <a:r>
              <a:rPr lang="en-US" sz="2200" dirty="0">
                <a:solidFill>
                  <a:srgbClr val="000099"/>
                </a:solidFill>
              </a:rPr>
              <a:t> </a:t>
            </a:r>
            <a:r>
              <a:rPr lang="en-US" sz="2000" dirty="0" smtClean="0">
                <a:solidFill>
                  <a:srgbClr val="000099"/>
                </a:solidFill>
              </a:rPr>
              <a:t/>
            </a:r>
            <a:br>
              <a:rPr lang="en-US" sz="2000" dirty="0" smtClean="0">
                <a:solidFill>
                  <a:srgbClr val="000099"/>
                </a:solidFill>
              </a:rPr>
            </a:br>
            <a:r>
              <a:rPr lang="en-US" sz="2000" dirty="0" smtClean="0">
                <a:solidFill>
                  <a:srgbClr val="000099"/>
                </a:solidFill>
              </a:rPr>
              <a:t>					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&amp;</a:t>
            </a:r>
          </a:p>
          <a:p>
            <a:pPr marL="2697480" lvl="8" indent="0">
              <a:buNone/>
            </a:pPr>
            <a:r>
              <a:rPr lang="en-US" sz="2200" dirty="0">
                <a:solidFill>
                  <a:srgbClr val="000099"/>
                </a:solidFill>
              </a:rPr>
              <a:t>https://ipminstitute.org/projects/school-ipm-2020/updates</a:t>
            </a:r>
            <a:r>
              <a:rPr lang="en-US" sz="2200" dirty="0" smtClean="0">
                <a:solidFill>
                  <a:srgbClr val="000099"/>
                </a:solidFill>
              </a:rPr>
              <a:t>/</a:t>
            </a:r>
          </a:p>
          <a:p>
            <a:pPr marL="2697480" lvl="8" indent="0">
              <a:buNone/>
            </a:pPr>
            <a:r>
              <a:rPr lang="en-US" sz="2200" dirty="0" smtClean="0">
                <a:solidFill>
                  <a:srgbClr val="000099"/>
                </a:solidFill>
              </a:rPr>
              <a:t>			</a:t>
            </a:r>
            <a:r>
              <a:rPr lang="en-US" sz="2200" dirty="0" smtClean="0"/>
              <a:t>&amp;</a:t>
            </a:r>
            <a:endParaRPr lang="en-US" sz="2200" dirty="0"/>
          </a:p>
          <a:p>
            <a:pPr marL="2697480" lvl="8" indent="0">
              <a:buNone/>
            </a:pPr>
            <a:r>
              <a:rPr lang="en-US" sz="2200" dirty="0">
                <a:solidFill>
                  <a:srgbClr val="000099"/>
                </a:solidFill>
              </a:rPr>
              <a:t>http://ischoolpestmanager.org/</a:t>
            </a:r>
          </a:p>
        </p:txBody>
      </p:sp>
    </p:spTree>
    <p:extLst>
      <p:ext uri="{BB962C8B-B14F-4D97-AF65-F5344CB8AC3E}">
        <p14:creationId xmlns:p14="http://schemas.microsoft.com/office/powerpoint/2010/main" val="8278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65798" y="2834971"/>
            <a:ext cx="4876800" cy="341342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What to look for: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Signs 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Pest conducive conditions - pest opportunities inviting pests for food, water, and harborage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11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8" t="22767" b="38370"/>
          <a:stretch/>
        </p:blipFill>
        <p:spPr bwMode="auto">
          <a:xfrm>
            <a:off x="5036214" y="2692982"/>
            <a:ext cx="3124200" cy="100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89348" y="37338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Mouse poop on a spoon</a:t>
            </a:r>
            <a:endParaRPr lang="en-US" i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33400" y="1589008"/>
            <a:ext cx="8153400" cy="5445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/>
              <a:buNone/>
            </a:pPr>
            <a:r>
              <a:rPr lang="en-US" sz="3200" dirty="0" smtClean="0"/>
              <a:t>The best way to know if or when pests are present is by regular </a:t>
            </a:r>
            <a:r>
              <a:rPr lang="en-US" sz="3200" b="1" dirty="0" smtClean="0"/>
              <a:t>inspection and monitoring</a:t>
            </a:r>
            <a:endParaRPr lang="en-US" sz="3200" dirty="0" smtClean="0"/>
          </a:p>
          <a:p>
            <a:endParaRPr lang="en-US" sz="2800" dirty="0" smtClean="0"/>
          </a:p>
        </p:txBody>
      </p:sp>
      <p:pic>
        <p:nvPicPr>
          <p:cNvPr id="15" name="Picture 14" descr="IMG_152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410200" y="4227927"/>
            <a:ext cx="2376229" cy="209667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4953000" y="6390389"/>
            <a:ext cx="3096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Cockroaches feeding on crumbs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6412388" y="4777820"/>
            <a:ext cx="4859166" cy="310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en-US" i="1" dirty="0" smtClean="0"/>
              <a:t>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786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57912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700" dirty="0" smtClean="0"/>
              <a:t>Where to look: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Dark corners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Hard-to-reach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Undisturbed places/under and behind stationary items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Warm and/or wet places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Food storage and/or preparation 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Waste collection containers/areas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700" dirty="0" smtClean="0"/>
              <a:t>Suspended ceilings</a:t>
            </a:r>
          </a:p>
          <a:p>
            <a:pPr marL="514350" indent="-514350">
              <a:buFont typeface="+mj-lt"/>
              <a:buAutoNum type="arabicPeriod"/>
            </a:pPr>
            <a:endParaRPr lang="en-US" sz="2700" dirty="0" smtClean="0"/>
          </a:p>
          <a:p>
            <a:pPr marL="514350" indent="-514350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081" y="1031356"/>
            <a:ext cx="2932421" cy="208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398" y="4724400"/>
            <a:ext cx="2970445" cy="1676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715000" y="3200400"/>
            <a:ext cx="30935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Regular, careful inspection helps to keep pests and pest-conducive conditions under control rapidly and efficiently – Dawn H. Gouge,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7585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Where to look: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Warm </a:t>
            </a:r>
            <a:r>
              <a:rPr lang="en-US" sz="3200" dirty="0"/>
              <a:t>walls with </a:t>
            </a:r>
            <a:r>
              <a:rPr lang="en-US" sz="3200" dirty="0" smtClean="0"/>
              <a:t>penetrations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Compressor motor voids </a:t>
            </a:r>
            <a:r>
              <a:rPr lang="en-US" sz="3200" dirty="0" smtClean="0"/>
              <a:t>in equipment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Unsealed floors and </a:t>
            </a:r>
            <a:br>
              <a:rPr lang="en-US" sz="3200" dirty="0" smtClean="0"/>
            </a:br>
            <a:r>
              <a:rPr lang="en-US" sz="3200" dirty="0" smtClean="0"/>
              <a:t>floor to wall junctures</a:t>
            </a:r>
            <a:endParaRPr lang="en-US" sz="3200" dirty="0"/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/>
              <a:t>Undisturbed </a:t>
            </a:r>
            <a:r>
              <a:rPr lang="en-US" sz="3200" dirty="0" smtClean="0"/>
              <a:t>containers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Cardboard boxes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en-US" sz="3200" dirty="0" smtClean="0"/>
              <a:t>Clutter</a:t>
            </a:r>
          </a:p>
          <a:p>
            <a:pPr marL="514350" indent="-514350">
              <a:buFont typeface="+mj-lt"/>
              <a:buAutoNum type="arabicPeriod" startAt="8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8"/>
            </a:pPr>
            <a:endParaRPr lang="en-US" sz="3200" dirty="0"/>
          </a:p>
        </p:txBody>
      </p:sp>
      <p:sp>
        <p:nvSpPr>
          <p:cNvPr id="7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7800" y="578227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German cockroaches in telephone in heavily infested teachers lounge – Dawn H. Gouge, University of Arizona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61" y="3378253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6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143000" cy="685800"/>
          </a:xfrm>
          <a:prstGeom prst="rect">
            <a:avLst/>
          </a:prstGeom>
        </p:spPr>
        <p:txBody>
          <a:bodyPr vert="horz" anchor="ctr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3.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Frequency: Along with daily duties, communicate in writing to IPM Coordinators and others about pest issues; document your actions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Record date, time, location and: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 smtClean="0"/>
              <a:t>If actual pests have been spotted</a:t>
            </a:r>
            <a:r>
              <a:rPr lang="en-US" sz="3200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Signs (evidence) </a:t>
            </a:r>
            <a:r>
              <a:rPr lang="en-US" sz="3200" dirty="0"/>
              <a:t>of pests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Pest-conducive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conditions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648" y="4800600"/>
            <a:ext cx="2819400" cy="187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1600" dirty="0" smtClean="0">
                <a:solidFill>
                  <a:schemeClr val="bg1"/>
                </a:solidFill>
              </a:rPr>
              <a:t>2.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sz="3200" dirty="0" smtClean="0"/>
              <a:t>Tools: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Monitoring traps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Bright flashlight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smtClean="0"/>
              <a:t>Hand lens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533400" y="381000"/>
            <a:ext cx="8610600" cy="5334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Tw Cen MT" pitchFamily="34" charset="0"/>
                <a:ea typeface="Calibri"/>
                <a:cs typeface="Times New Roman" pitchFamily="18" charset="0"/>
              </a:rPr>
              <a:t>Key Elements of Inspection and Monitoring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Tw Cen MT" pitchFamily="34" charset="0"/>
                <a:ea typeface="Calibri"/>
                <a:cs typeface="Times New Roman" pitchFamily="18" charset="0"/>
              </a:rPr>
              <a:t>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48" y="1105597"/>
            <a:ext cx="3429000" cy="2571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3361" y="3780496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Turkestan cockroaches on monitoring trap in teachers lounge – Dawn H. Gouge, University of Arizona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46" b="21253"/>
          <a:stretch/>
        </p:blipFill>
        <p:spPr>
          <a:xfrm>
            <a:off x="4343400" y="4876800"/>
            <a:ext cx="4572000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07"/>
          <a:stretch/>
        </p:blipFill>
        <p:spPr>
          <a:xfrm>
            <a:off x="1095969" y="4142790"/>
            <a:ext cx="2614759" cy="179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5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Maintenance Staff 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6019800"/>
            <a:ext cx="7924800" cy="60960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1800" i="1" dirty="0" smtClean="0"/>
              <a:t>Clean and well-maintained school premises are essential for the health and well-being of all people who learn, play or work in the area – Dawn H. Gouge, University of Arizona</a:t>
            </a:r>
          </a:p>
          <a:p>
            <a:pPr algn="ctr"/>
            <a:endParaRPr lang="en-US" sz="1800" i="1" dirty="0" smtClean="0"/>
          </a:p>
          <a:p>
            <a:pPr algn="ctr"/>
            <a:endParaRPr lang="en-US" sz="1800" i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884" y="1589246"/>
            <a:ext cx="6560232" cy="435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0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ricardo in uniform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38800" y="4038600"/>
            <a:ext cx="2971800" cy="222885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334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Communication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1628" y="1592898"/>
            <a:ext cx="8327571" cy="534130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Maintenance staff know more about the school premises than </a:t>
            </a:r>
            <a:r>
              <a:rPr lang="en-US" dirty="0" smtClean="0"/>
              <a:t>most other school staff - Let others know </a:t>
            </a:r>
            <a:r>
              <a:rPr lang="en-US" dirty="0"/>
              <a:t>what you do, and how you can help </a:t>
            </a:r>
            <a:r>
              <a:rPr lang="en-US" dirty="0" smtClean="0"/>
              <a:t>them to </a:t>
            </a:r>
            <a:r>
              <a:rPr lang="en-US" dirty="0"/>
              <a:t>manage </a:t>
            </a:r>
            <a:r>
              <a:rPr lang="en-US" dirty="0" smtClean="0"/>
              <a:t>pests</a:t>
            </a:r>
          </a:p>
          <a:p>
            <a:r>
              <a:rPr lang="en-US" dirty="0" smtClean="0"/>
              <a:t>Get to know your lead front-line staff, contractors and other staff in your school</a:t>
            </a:r>
          </a:p>
          <a:p>
            <a:r>
              <a:rPr lang="en-US" dirty="0" smtClean="0"/>
              <a:t>Communicate with them, show                               interest in their work, ask                                       questions, </a:t>
            </a:r>
            <a:r>
              <a:rPr lang="en-US" b="1" dirty="0" smtClean="0"/>
              <a:t>help them to                                        help you</a:t>
            </a:r>
            <a:endParaRPr lang="en-US" sz="2600" dirty="0" smtClean="0"/>
          </a:p>
          <a:p>
            <a:endParaRPr lang="en-US" sz="2600" dirty="0" smtClean="0"/>
          </a:p>
          <a:p>
            <a:pPr marL="0" indent="0">
              <a:buFont typeface="Wingdings"/>
              <a:buNone/>
            </a:pPr>
            <a:endParaRPr lang="en-US" sz="2600" dirty="0" smtClean="0"/>
          </a:p>
          <a:p>
            <a:pPr marL="0" indent="0">
              <a:buFont typeface="Wingdings"/>
              <a:buNone/>
            </a:pPr>
            <a:endParaRPr lang="en-US" sz="2600" dirty="0" smtClean="0"/>
          </a:p>
          <a:p>
            <a:endParaRPr lang="en-US" sz="2600" dirty="0"/>
          </a:p>
        </p:txBody>
      </p:sp>
      <p:sp>
        <p:nvSpPr>
          <p:cNvPr id="9" name="Rectangle 8"/>
          <p:cNvSpPr/>
          <p:nvPr/>
        </p:nvSpPr>
        <p:spPr>
          <a:xfrm>
            <a:off x="359226" y="6412468"/>
            <a:ext cx="8632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>
                <a:solidFill>
                  <a:prstClr val="black"/>
                </a:solidFill>
              </a:rPr>
              <a:t>Ricardo </a:t>
            </a:r>
            <a:r>
              <a:rPr lang="en-US" i="1" dirty="0" err="1" smtClean="0">
                <a:solidFill>
                  <a:prstClr val="black"/>
                </a:solidFill>
              </a:rPr>
              <a:t>Zubiate</a:t>
            </a:r>
            <a:r>
              <a:rPr lang="en-US" i="1" dirty="0" smtClean="0">
                <a:solidFill>
                  <a:prstClr val="black"/>
                </a:solidFill>
              </a:rPr>
              <a:t> teaching Salt Lake City School District Staff - Marc Lame, Indiana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2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8251982" cy="51054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Learn more about IPM from experts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Ask questions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Consider discussing IPM and its advantages with your colleagues and other school staff, faculty, and parents at PTA, staff and faculty meetings</a:t>
            </a:r>
            <a:endParaRPr lang="en-US" sz="28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 smtClean="0"/>
              <a:t>Implementing IPM is easier                                      with group support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800" dirty="0"/>
              <a:t>Set an </a:t>
            </a:r>
            <a:r>
              <a:rPr lang="en-US" sz="2800" dirty="0" smtClean="0"/>
              <a:t>example; </a:t>
            </a:r>
            <a:br>
              <a:rPr lang="en-US" sz="2800" dirty="0" smtClean="0"/>
            </a:br>
            <a:r>
              <a:rPr lang="en-US" sz="2800" dirty="0" smtClean="0"/>
              <a:t>demonstrate your </a:t>
            </a:r>
            <a:r>
              <a:rPr lang="en-US" sz="2800" dirty="0"/>
              <a:t>success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with IPM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t="22529" r="11034" b="5517"/>
          <a:stretch/>
        </p:blipFill>
        <p:spPr>
          <a:xfrm>
            <a:off x="4954659" y="3962400"/>
            <a:ext cx="3579742" cy="2435781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15240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Effective Communication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9226" y="6412468"/>
            <a:ext cx="8632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>
                <a:solidFill>
                  <a:prstClr val="black"/>
                </a:solidFill>
              </a:rPr>
              <a:t>Dr. Robert Corrigan</a:t>
            </a:r>
            <a:r>
              <a:rPr lang="en-US" i="1" dirty="0">
                <a:solidFill>
                  <a:prstClr val="black"/>
                </a:solidFill>
              </a:rPr>
              <a:t>, RMC Pest Management </a:t>
            </a:r>
            <a:r>
              <a:rPr lang="en-US" i="1" dirty="0" smtClean="0">
                <a:solidFill>
                  <a:prstClr val="black"/>
                </a:solidFill>
              </a:rPr>
              <a:t>Consulting teaching - </a:t>
            </a:r>
            <a:r>
              <a:rPr lang="en-US" i="1" dirty="0">
                <a:solidFill>
                  <a:prstClr val="black"/>
                </a:solidFill>
              </a:rPr>
              <a:t>Mary </a:t>
            </a:r>
            <a:r>
              <a:rPr lang="en-US" i="1" dirty="0" err="1">
                <a:solidFill>
                  <a:prstClr val="black"/>
                </a:solidFill>
              </a:rPr>
              <a:t>Grisier</a:t>
            </a:r>
            <a:r>
              <a:rPr lang="en-US" i="1" dirty="0" smtClean="0">
                <a:solidFill>
                  <a:prstClr val="black"/>
                </a:solidFill>
              </a:rPr>
              <a:t>, EPA Region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1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6700" y="1828800"/>
            <a:ext cx="44577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i="1" dirty="0" smtClean="0"/>
              <a:t> “I am proud of</a:t>
            </a:r>
          </a:p>
          <a:p>
            <a:pPr algn="ctr"/>
            <a:r>
              <a:rPr lang="en-US" sz="3400" i="1" dirty="0" smtClean="0"/>
              <a:t>what I do to make my</a:t>
            </a:r>
          </a:p>
          <a:p>
            <a:pPr algn="ctr"/>
            <a:r>
              <a:rPr lang="en-US" sz="3400" i="1" dirty="0" smtClean="0"/>
              <a:t>school a better place</a:t>
            </a:r>
          </a:p>
          <a:p>
            <a:pPr algn="ctr"/>
            <a:r>
              <a:rPr lang="en-US" sz="3400" i="1" dirty="0" smtClean="0"/>
              <a:t>to learn and work”  </a:t>
            </a:r>
          </a:p>
          <a:p>
            <a:pPr algn="ctr"/>
            <a:r>
              <a:rPr lang="en-US" sz="3400" i="1" dirty="0"/>
              <a:t>Dan Vezie, Maricopa Unified School </a:t>
            </a:r>
            <a:r>
              <a:rPr lang="en-US" sz="3400" i="1" dirty="0" smtClean="0"/>
              <a:t>District, AZ </a:t>
            </a:r>
            <a:br>
              <a:rPr lang="en-US" sz="3400" i="1" dirty="0" smtClean="0"/>
            </a:br>
            <a:endParaRPr lang="en-US" sz="3400" i="1" dirty="0" smtClean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Maintenance Staff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and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IPM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481947"/>
            <a:ext cx="3962400" cy="2971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69420" y="573369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Dan Vezie, Maricopa Unified School </a:t>
            </a:r>
            <a:r>
              <a:rPr lang="en-US" i="1" dirty="0" smtClean="0"/>
              <a:t>District receiving a recognition award – 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2821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465261"/>
            <a:ext cx="8610600" cy="463073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500" dirty="0" smtClean="0"/>
              <a:t>In this lesson you learned: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500" dirty="0" smtClean="0"/>
              <a:t>The </a:t>
            </a:r>
            <a:r>
              <a:rPr lang="en-US" sz="2500" dirty="0"/>
              <a:t>importance of routine, proactive maintenance to maintain structural integrity and prevent pest entry and pest conducive </a:t>
            </a:r>
            <a:r>
              <a:rPr lang="en-US" sz="2500" dirty="0" smtClean="0"/>
              <a:t>conditions</a:t>
            </a:r>
            <a:endParaRPr lang="en-US" sz="2500" dirty="0"/>
          </a:p>
          <a:p>
            <a:pPr marL="514350" lvl="0" indent="-514350">
              <a:buFont typeface="+mj-lt"/>
              <a:buAutoNum type="arabicPeriod"/>
            </a:pPr>
            <a:r>
              <a:rPr lang="en-US" sz="2500" dirty="0"/>
              <a:t>T</a:t>
            </a:r>
            <a:r>
              <a:rPr lang="en-US" sz="2500" dirty="0" smtClean="0"/>
              <a:t>he </a:t>
            </a:r>
            <a:r>
              <a:rPr lang="en-US" sz="2500" dirty="0"/>
              <a:t>importance of timely work order </a:t>
            </a:r>
            <a:r>
              <a:rPr lang="en-US" sz="2500" dirty="0" smtClean="0"/>
              <a:t>follow-up  </a:t>
            </a:r>
          </a:p>
          <a:p>
            <a:pPr marL="514350" lvl="0" indent="-514350">
              <a:buFont typeface="+mj-lt"/>
              <a:buAutoNum type="arabicPeriod" startAt="3"/>
            </a:pPr>
            <a:r>
              <a:rPr lang="en-US" sz="2500" dirty="0" smtClean="0"/>
              <a:t>Key </a:t>
            </a:r>
            <a:r>
              <a:rPr lang="en-US" sz="2500" dirty="0"/>
              <a:t>elements of sanitation and exclusion, including:	 strategies, tactics and </a:t>
            </a:r>
            <a:r>
              <a:rPr lang="en-US" sz="2500" dirty="0" smtClean="0"/>
              <a:t>tools </a:t>
            </a:r>
            <a:endParaRPr lang="en-US" sz="2500" dirty="0"/>
          </a:p>
          <a:p>
            <a:pPr marL="514350" lvl="0" indent="-514350">
              <a:buFont typeface="+mj-lt"/>
              <a:buAutoNum type="arabicPeriod" startAt="3"/>
            </a:pPr>
            <a:r>
              <a:rPr lang="en-US" sz="2500" dirty="0"/>
              <a:t>K</a:t>
            </a:r>
            <a:r>
              <a:rPr lang="en-US" sz="2500" dirty="0" smtClean="0"/>
              <a:t>ey </a:t>
            </a:r>
            <a:r>
              <a:rPr lang="en-US" sz="2500" dirty="0"/>
              <a:t>elements of inspection and monitoring, including: what to look for, where to look, tools used and </a:t>
            </a:r>
            <a:r>
              <a:rPr lang="en-US" sz="2500" dirty="0" smtClean="0"/>
              <a:t>frequency</a:t>
            </a:r>
            <a:endParaRPr lang="en-US" sz="2500" dirty="0"/>
          </a:p>
          <a:p>
            <a:pPr marL="514350" indent="-514350">
              <a:buFont typeface="+mj-lt"/>
              <a:buAutoNum type="arabicPeriod" startAt="3"/>
            </a:pPr>
            <a:r>
              <a:rPr lang="en-US" sz="2500" dirty="0"/>
              <a:t>T</a:t>
            </a:r>
            <a:r>
              <a:rPr lang="en-US" sz="2500" dirty="0" smtClean="0"/>
              <a:t>he </a:t>
            </a:r>
            <a:r>
              <a:rPr lang="en-US" sz="2500" dirty="0"/>
              <a:t>importance of effective communication, </a:t>
            </a:r>
            <a:r>
              <a:rPr lang="en-US" sz="2500" dirty="0" smtClean="0"/>
              <a:t>education, </a:t>
            </a:r>
            <a:r>
              <a:rPr lang="en-US" sz="2500" dirty="0"/>
              <a:t>and cooperation between school </a:t>
            </a:r>
            <a:r>
              <a:rPr lang="en-US" sz="2500" dirty="0" smtClean="0"/>
              <a:t>staff </a:t>
            </a:r>
            <a:r>
              <a:rPr lang="en-US" sz="2500" dirty="0"/>
              <a:t>		</a:t>
            </a:r>
          </a:p>
          <a:p>
            <a:pPr marL="0" lvl="1" indent="0">
              <a:buClr>
                <a:schemeClr val="accent2"/>
              </a:buClr>
              <a:buSzPct val="60000"/>
              <a:buNone/>
            </a:pPr>
            <a:r>
              <a:rPr lang="en-US" sz="2000" b="1" dirty="0" smtClean="0"/>
              <a:t>Congratulations</a:t>
            </a:r>
            <a:r>
              <a:rPr lang="en-US" sz="2000" b="1" dirty="0"/>
              <a:t>,</a:t>
            </a:r>
            <a:r>
              <a:rPr lang="en-US" sz="2000" dirty="0"/>
              <a:t> you have completed the School IPM for </a:t>
            </a:r>
            <a:r>
              <a:rPr lang="en-US" sz="2000" dirty="0" smtClean="0"/>
              <a:t>Maintenance Staff Module! </a:t>
            </a:r>
            <a:endParaRPr lang="en-US" sz="2000" dirty="0"/>
          </a:p>
          <a:p>
            <a:pPr marL="365760" lvl="1" indent="0">
              <a:buClr>
                <a:schemeClr val="accent2"/>
              </a:buClr>
              <a:buSzPct val="60000"/>
              <a:buNone/>
            </a:pPr>
            <a:endParaRPr lang="en-US" sz="2500" dirty="0" smtClean="0"/>
          </a:p>
          <a:p>
            <a:endParaRPr lang="en-US" sz="2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830"/>
            <a:ext cx="4419600" cy="124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Maintenance Staff 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smtClean="0">
                <a:solidFill>
                  <a:schemeClr val="tx1"/>
                </a:solidFill>
              </a:rPr>
              <a:t>IPM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0322" y="1772483"/>
            <a:ext cx="8525725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500" dirty="0">
                <a:solidFill>
                  <a:srgbClr val="212528"/>
                </a:solidFill>
              </a:rPr>
              <a:t>Maintenance </a:t>
            </a:r>
            <a:r>
              <a:rPr lang="en-US" sz="2500" dirty="0" smtClean="0">
                <a:solidFill>
                  <a:srgbClr val="212528"/>
                </a:solidFill>
              </a:rPr>
              <a:t>responsibilities                                         include everything from </a:t>
            </a:r>
            <a:r>
              <a:rPr lang="en-US" sz="2500" dirty="0" smtClean="0"/>
              <a:t>fixing                                                                           furniture </a:t>
            </a:r>
            <a:r>
              <a:rPr lang="en-US" sz="2500" dirty="0"/>
              <a:t>and </a:t>
            </a:r>
            <a:r>
              <a:rPr lang="en-US" sz="2500" dirty="0" smtClean="0"/>
              <a:t>drains, changing                                   </a:t>
            </a:r>
            <a:br>
              <a:rPr lang="en-US" sz="2500" dirty="0" smtClean="0"/>
            </a:br>
            <a:r>
              <a:rPr lang="en-US" sz="2500" dirty="0" smtClean="0"/>
              <a:t>light </a:t>
            </a:r>
            <a:r>
              <a:rPr lang="en-US" sz="2500" dirty="0"/>
              <a:t>bulbs and </a:t>
            </a:r>
            <a:r>
              <a:rPr lang="en-US" sz="2500" dirty="0" smtClean="0"/>
              <a:t>locks, installing </a:t>
            </a:r>
            <a:br>
              <a:rPr lang="en-US" sz="2500" dirty="0" smtClean="0"/>
            </a:br>
            <a:r>
              <a:rPr lang="en-US" sz="2500" dirty="0" smtClean="0"/>
              <a:t>appliances, collecting and </a:t>
            </a:r>
            <a:br>
              <a:rPr lang="en-US" sz="2500" dirty="0" smtClean="0"/>
            </a:br>
            <a:r>
              <a:rPr lang="en-US" sz="2500" dirty="0" smtClean="0"/>
              <a:t>emptying trash</a:t>
            </a:r>
          </a:p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500" dirty="0" smtClean="0">
                <a:solidFill>
                  <a:srgbClr val="212528"/>
                </a:solidFill>
              </a:rPr>
              <a:t>Often they are asked </a:t>
            </a:r>
            <a:r>
              <a:rPr lang="en-US" sz="2500" dirty="0">
                <a:solidFill>
                  <a:srgbClr val="212528"/>
                </a:solidFill>
              </a:rPr>
              <a:t>to </a:t>
            </a:r>
            <a:r>
              <a:rPr lang="en-US" sz="2500" dirty="0" smtClean="0">
                <a:solidFill>
                  <a:srgbClr val="212528"/>
                </a:solidFill>
              </a:rPr>
              <a:t>drop </a:t>
            </a:r>
            <a:br>
              <a:rPr lang="en-US" sz="2500" dirty="0" smtClean="0">
                <a:solidFill>
                  <a:srgbClr val="212528"/>
                </a:solidFill>
              </a:rPr>
            </a:br>
            <a:r>
              <a:rPr lang="en-US" sz="2500" dirty="0" smtClean="0">
                <a:solidFill>
                  <a:srgbClr val="212528"/>
                </a:solidFill>
              </a:rPr>
              <a:t>current tasks to </a:t>
            </a:r>
            <a:r>
              <a:rPr lang="en-US" sz="2500" dirty="0">
                <a:solidFill>
                  <a:srgbClr val="212528"/>
                </a:solidFill>
              </a:rPr>
              <a:t>attend </a:t>
            </a:r>
            <a:r>
              <a:rPr lang="en-US" sz="2500" dirty="0" smtClean="0">
                <a:solidFill>
                  <a:srgbClr val="212528"/>
                </a:solidFill>
              </a:rPr>
              <a:t>to an emergency </a:t>
            </a:r>
            <a:endParaRPr lang="en-US" sz="2500" dirty="0"/>
          </a:p>
          <a:p>
            <a:pPr marL="457200" indent="-457200">
              <a:buClr>
                <a:schemeClr val="accent2"/>
              </a:buClr>
              <a:buSzPct val="60000"/>
              <a:buFont typeface="Wingdings" panose="05000000000000000000" pitchFamily="2" charset="2"/>
              <a:buChar char="¨"/>
            </a:pPr>
            <a:r>
              <a:rPr lang="en-US" sz="2500" dirty="0" smtClean="0">
                <a:solidFill>
                  <a:srgbClr val="212528"/>
                </a:solidFill>
              </a:rPr>
              <a:t>Many are also r</a:t>
            </a:r>
            <a:r>
              <a:rPr lang="en-US" sz="2500" dirty="0" smtClean="0"/>
              <a:t>esponsible </a:t>
            </a:r>
            <a:r>
              <a:rPr lang="en-US" sz="2500" dirty="0"/>
              <a:t>for the </a:t>
            </a:r>
            <a:r>
              <a:rPr lang="en-US" sz="2500" dirty="0" smtClean="0"/>
              <a:t>maintenance and </a:t>
            </a:r>
            <a:r>
              <a:rPr lang="en-US" sz="2500" dirty="0"/>
              <a:t>care of </a:t>
            </a:r>
            <a:r>
              <a:rPr lang="en-US" sz="2500" dirty="0" smtClean="0"/>
              <a:t>landscaping </a:t>
            </a:r>
            <a:r>
              <a:rPr lang="en-US" sz="2500" dirty="0"/>
              <a:t>and grounds surrounding a </a:t>
            </a:r>
            <a:r>
              <a:rPr lang="en-US" sz="2500" dirty="0" smtClean="0"/>
              <a:t>building </a:t>
            </a:r>
          </a:p>
          <a:p>
            <a:pPr>
              <a:buClr>
                <a:schemeClr val="accent2"/>
              </a:buClr>
              <a:buSzPct val="60000"/>
            </a:pPr>
            <a:r>
              <a:rPr lang="en-US" sz="2500" dirty="0" smtClean="0"/>
              <a:t>     </a:t>
            </a:r>
          </a:p>
          <a:p>
            <a:pPr>
              <a:buClr>
                <a:schemeClr val="accent2"/>
              </a:buClr>
              <a:buSzPct val="60000"/>
            </a:pPr>
            <a:r>
              <a:rPr lang="en-US" sz="2400" dirty="0" smtClean="0"/>
              <a:t>Please refer </a:t>
            </a:r>
            <a:r>
              <a:rPr lang="en-US" sz="2400" dirty="0"/>
              <a:t>landscape/grounds </a:t>
            </a:r>
            <a:r>
              <a:rPr lang="en-US" sz="2400" dirty="0" smtClean="0"/>
              <a:t>module if </a:t>
            </a:r>
            <a:r>
              <a:rPr lang="en-US" sz="2400" dirty="0"/>
              <a:t>you </a:t>
            </a:r>
            <a:r>
              <a:rPr lang="en-US" sz="2400" dirty="0" smtClean="0"/>
              <a:t>are responsible </a:t>
            </a:r>
            <a:r>
              <a:rPr lang="en-US" sz="2400" dirty="0"/>
              <a:t>for </a:t>
            </a:r>
            <a:r>
              <a:rPr lang="en-US" sz="2400" dirty="0" smtClean="0"/>
              <a:t>landscape </a:t>
            </a:r>
            <a:r>
              <a:rPr lang="en-US" sz="2400" dirty="0"/>
              <a:t>and/or grounds </a:t>
            </a:r>
            <a:r>
              <a:rPr lang="en-US" sz="2400" dirty="0" smtClean="0"/>
              <a:t>maintenance at your school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7526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7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399" y="1624310"/>
            <a:ext cx="827699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Picture tour: IPM in Action – Safer Pest Control Project 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</a:t>
            </a:r>
            <a:r>
              <a:rPr lang="en-US" sz="2000" dirty="0" smtClean="0">
                <a:solidFill>
                  <a:srgbClr val="000099"/>
                </a:solidFill>
              </a:rPr>
              <a:t>www.spcpweb.org/factsheets/IPM_Picture_Tour_w_cover.pdf  </a:t>
            </a:r>
            <a:br>
              <a:rPr lang="en-US" sz="2000" dirty="0" smtClean="0">
                <a:solidFill>
                  <a:srgbClr val="000099"/>
                </a:solidFill>
              </a:rPr>
            </a:b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Get tough on pests in school facilities – NC State Cooperative Extension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</a:t>
            </a:r>
            <a:r>
              <a:rPr lang="en-US" sz="2000" dirty="0" smtClean="0">
                <a:solidFill>
                  <a:srgbClr val="000099"/>
                </a:solidFill>
              </a:rPr>
              <a:t>schoolipm.ncsu.edu/documents/Custodial_and_Maintenance_staff.pdf </a:t>
            </a:r>
            <a:br>
              <a:rPr lang="en-US" sz="2000" dirty="0" smtClean="0">
                <a:solidFill>
                  <a:srgbClr val="000099"/>
                </a:solidFill>
              </a:rPr>
            </a:b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School IPM for maintenance and grounds staff – IPM Institute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</a:t>
            </a:r>
            <a:r>
              <a:rPr lang="en-US" sz="2000" dirty="0" smtClean="0">
                <a:solidFill>
                  <a:srgbClr val="000099"/>
                </a:solidFill>
              </a:rPr>
              <a:t>schoolipm.ncsu.edu/documents/Custodial_and_Maintenance_staff.pdf </a:t>
            </a:r>
            <a:br>
              <a:rPr lang="en-US" sz="2000" dirty="0" smtClean="0">
                <a:solidFill>
                  <a:srgbClr val="000099"/>
                </a:solidFill>
              </a:rPr>
            </a:b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CA Dept. of Pesticide Regulation – IPM for Maintenance and Operations staff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</a:t>
            </a:r>
            <a:r>
              <a:rPr lang="en-US" sz="2000" dirty="0" smtClean="0">
                <a:solidFill>
                  <a:srgbClr val="000099"/>
                </a:solidFill>
              </a:rPr>
              <a:t>apps.cdpr.ca.gov/schoolipm/mo_staff/main.cfm </a:t>
            </a:r>
            <a:br>
              <a:rPr lang="en-US" sz="2000" dirty="0" smtClean="0">
                <a:solidFill>
                  <a:srgbClr val="000099"/>
                </a:solidFill>
              </a:rPr>
            </a:b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Implementing and IPM Program for Schools and Child care facilities – NC </a:t>
            </a:r>
            <a:r>
              <a:rPr lang="en-US" sz="2000" dirty="0"/>
              <a:t>State University </a:t>
            </a:r>
            <a:r>
              <a:rPr lang="en-US" sz="2000" dirty="0">
                <a:solidFill>
                  <a:srgbClr val="000099"/>
                </a:solidFill>
              </a:rPr>
              <a:t>http://</a:t>
            </a:r>
            <a:r>
              <a:rPr lang="en-US" sz="2000" dirty="0" smtClean="0">
                <a:solidFill>
                  <a:srgbClr val="000099"/>
                </a:solidFill>
              </a:rPr>
              <a:t>schoolipm.ncsu.edu/documents/Manual-Chapter2.pdf </a:t>
            </a:r>
            <a:br>
              <a:rPr lang="en-US" sz="2000" dirty="0" smtClean="0">
                <a:solidFill>
                  <a:srgbClr val="000099"/>
                </a:solidFill>
              </a:rPr>
            </a:br>
            <a:r>
              <a:rPr lang="en-US" sz="2000" dirty="0" smtClean="0">
                <a:solidFill>
                  <a:srgbClr val="000099"/>
                </a:solidFill>
              </a:rPr>
              <a:t> </a:t>
            </a:r>
            <a:endParaRPr lang="en-US" sz="1400" dirty="0" smtClean="0">
              <a:solidFill>
                <a:srgbClr val="000099"/>
              </a:solidFill>
            </a:endParaRPr>
          </a:p>
          <a:p>
            <a:pPr marL="342900" indent="-342900"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</a:pPr>
            <a:r>
              <a:rPr lang="en-US" sz="2000" dirty="0" smtClean="0"/>
              <a:t>Indoor and outdoor school IPM strategies </a:t>
            </a:r>
            <a:r>
              <a:rPr lang="en-US" sz="2000" dirty="0" smtClean="0">
                <a:solidFill>
                  <a:srgbClr val="000099"/>
                </a:solidFill>
              </a:rPr>
              <a:t>http</a:t>
            </a:r>
            <a:r>
              <a:rPr lang="en-US" sz="2000" dirty="0">
                <a:solidFill>
                  <a:srgbClr val="000099"/>
                </a:solidFill>
              </a:rPr>
              <a:t>://www.extension.org/pages/20416/indoor-and-outdoor-school-ipm-strategies#.</a:t>
            </a:r>
            <a:r>
              <a:rPr lang="en-US" sz="2000" dirty="0" smtClean="0">
                <a:solidFill>
                  <a:srgbClr val="000099"/>
                </a:solidFill>
              </a:rPr>
              <a:t>VNLCCy5kSpc  </a:t>
            </a:r>
            <a:endParaRPr lang="en-US" sz="2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0"/>
            <a:ext cx="8586828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Maintenance Staff 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smtClean="0">
                <a:solidFill>
                  <a:schemeClr val="tx1"/>
                </a:solidFill>
              </a:rPr>
              <a:t>IPM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77520" y="2844780"/>
            <a:ext cx="8437880" cy="386082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¨"/>
            </a:pPr>
            <a:r>
              <a:rPr lang="en-US" sz="2800" dirty="0" smtClean="0"/>
              <a:t>Maintenance staff are among the </a:t>
            </a:r>
            <a:r>
              <a:rPr lang="en-US" sz="2800" b="1" dirty="0" smtClean="0"/>
              <a:t>most important </a:t>
            </a:r>
            <a:r>
              <a:rPr lang="en-US" sz="2800" dirty="0" smtClean="0"/>
              <a:t>people in a school IPM program because they: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500" dirty="0"/>
              <a:t>a</a:t>
            </a:r>
            <a:r>
              <a:rPr lang="en-US" sz="2500" dirty="0" smtClean="0"/>
              <a:t>re staff members who regularly see </a:t>
            </a:r>
            <a:r>
              <a:rPr lang="en-US" sz="2500" b="1" dirty="0" smtClean="0"/>
              <a:t>every part of the school </a:t>
            </a:r>
            <a:r>
              <a:rPr lang="en-US" sz="2500" dirty="0" smtClean="0"/>
              <a:t>and work with all other staff members</a:t>
            </a:r>
            <a:endParaRPr lang="en-US" sz="2500" b="1" dirty="0" smtClean="0"/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500" dirty="0"/>
              <a:t>p</a:t>
            </a:r>
            <a:r>
              <a:rPr lang="en-US" sz="2500" dirty="0" smtClean="0"/>
              <a:t>erform a variety of tasks that are needed to maintain a healthy </a:t>
            </a:r>
            <a:r>
              <a:rPr lang="en-US" sz="2500" dirty="0"/>
              <a:t>learning </a:t>
            </a:r>
            <a:r>
              <a:rPr lang="en-US" sz="2500" dirty="0" smtClean="0"/>
              <a:t>environment throughout the school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500" dirty="0" smtClean="0"/>
              <a:t>regularly maintain the school to help keep pests out and therefore, reduce pest and pest </a:t>
            </a:r>
            <a:r>
              <a:rPr lang="en-US" sz="2500" dirty="0"/>
              <a:t>management associated </a:t>
            </a:r>
            <a:r>
              <a:rPr lang="en-US" sz="2500" dirty="0" smtClean="0"/>
              <a:t>risks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" y="1483360"/>
            <a:ext cx="8308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Why should </a:t>
            </a:r>
            <a:r>
              <a:rPr lang="en-US" sz="2800" dirty="0" smtClean="0"/>
              <a:t>maintenance staff be involved                     in school IPM?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02248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3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153400" cy="44958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Schools are great places for pests because there are many different areas and spaces they can thrive (e.g., food service, storage areas, classrooms, lockers, etc.)</a:t>
            </a:r>
          </a:p>
          <a:p>
            <a:pPr>
              <a:buFont typeface="Wingdings" panose="05000000000000000000" pitchFamily="2" charset="2"/>
              <a:buChar char="¨"/>
            </a:pPr>
            <a:r>
              <a:rPr lang="en-US" sz="3200" dirty="0" smtClean="0"/>
              <a:t>Pests often find                                            everything they need to                                       survive: food</a:t>
            </a:r>
            <a:r>
              <a:rPr lang="en-US" sz="3200" dirty="0"/>
              <a:t>, water </a:t>
            </a:r>
            <a:r>
              <a:rPr lang="en-US" sz="3200" dirty="0" smtClean="0"/>
              <a:t>                                     and </a:t>
            </a:r>
            <a:r>
              <a:rPr lang="en-US" sz="3200" dirty="0"/>
              <a:t>shelter, all in one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place!</a:t>
            </a:r>
            <a:endParaRPr lang="en-US" sz="32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Pests Love To Go To School!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8600"/>
            <a:ext cx="381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9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Pests in schools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9" t="11975" r="27479" b="20919"/>
          <a:stretch/>
        </p:blipFill>
        <p:spPr>
          <a:xfrm>
            <a:off x="7086600" y="5076827"/>
            <a:ext cx="1259884" cy="1314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158491"/>
            <a:ext cx="1905000" cy="16851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153620"/>
            <a:ext cx="2315068" cy="1533357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Being aware of </a:t>
            </a:r>
            <a:r>
              <a:rPr lang="en-US" sz="3600" b="1" dirty="0"/>
              <a:t>common pests </a:t>
            </a:r>
            <a:r>
              <a:rPr lang="en-US" sz="3600" dirty="0"/>
              <a:t>is the first step in their </a:t>
            </a:r>
            <a:r>
              <a:rPr lang="en-US" sz="3600" dirty="0" smtClean="0"/>
              <a:t>management - </a:t>
            </a:r>
            <a:r>
              <a:rPr lang="en-US" sz="3600" dirty="0"/>
              <a:t>Problematic pests in </a:t>
            </a:r>
            <a:r>
              <a:rPr lang="en-US" sz="3600" dirty="0" smtClean="0"/>
              <a:t>and around schools </a:t>
            </a:r>
            <a:r>
              <a:rPr lang="en-US" sz="3600" dirty="0"/>
              <a:t>include: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/>
              <a:t>Animal pests</a:t>
            </a:r>
            <a:r>
              <a:rPr lang="en-US" sz="2800" dirty="0" smtClean="0"/>
              <a:t>: Ants</a:t>
            </a:r>
            <a:r>
              <a:rPr lang="en-US" sz="2800" dirty="0"/>
              <a:t>, cockroaches, flies</a:t>
            </a:r>
            <a:r>
              <a:rPr lang="en-US" sz="2800" dirty="0" smtClean="0"/>
              <a:t>, </a:t>
            </a:r>
            <a:r>
              <a:rPr lang="en-US" sz="2800" dirty="0"/>
              <a:t>termites, </a:t>
            </a:r>
            <a:r>
              <a:rPr lang="en-US" sz="2800" dirty="0" smtClean="0"/>
              <a:t>scorpions, mosquitoes, rodents, pigeons, etc.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800" b="1" dirty="0" smtClean="0"/>
              <a:t>Plant pests: </a:t>
            </a:r>
            <a:r>
              <a:rPr lang="en-US" sz="2800" dirty="0" smtClean="0"/>
              <a:t>Insects such as aphids, whiteflies, scales, and weeds</a:t>
            </a:r>
          </a:p>
          <a:p>
            <a:pPr marL="365760" lvl="1" indent="0">
              <a:buNone/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5223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1400" dirty="0" smtClean="0">
                <a:solidFill>
                  <a:schemeClr val="bg1"/>
                </a:solidFill>
              </a:rPr>
              <a:t>1. </a:t>
            </a:r>
            <a:endParaRPr lang="en-US" sz="1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0"/>
            <a:ext cx="8458200" cy="12954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15000"/>
              </a:lnSpc>
              <a:buClr>
                <a:schemeClr val="accent2"/>
              </a:buClr>
              <a:buSzPct val="70000"/>
              <a:tabLst>
                <a:tab pos="457200" algn="l"/>
              </a:tabLst>
            </a:pPr>
            <a:r>
              <a:rPr lang="en-US" sz="3200" dirty="0" smtClean="0">
                <a:solidFill>
                  <a:schemeClr val="tx1"/>
                </a:solidFill>
              </a:rPr>
              <a:t>IPM is Not an Additional Item on Your to-do List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524000"/>
            <a:ext cx="8077200" cy="5075776"/>
          </a:xfrm>
        </p:spPr>
        <p:txBody>
          <a:bodyPr>
            <a:noAutofit/>
          </a:bodyPr>
          <a:lstStyle/>
          <a:p>
            <a:r>
              <a:rPr lang="en-US" sz="2700" dirty="0" smtClean="0"/>
              <a:t>Maintenance staff have very demanding jobs</a:t>
            </a:r>
          </a:p>
          <a:p>
            <a:r>
              <a:rPr lang="en-US" sz="2700" dirty="0"/>
              <a:t>IPM </a:t>
            </a:r>
            <a:r>
              <a:rPr lang="en-US" sz="2700" b="1" dirty="0"/>
              <a:t>does not add </a:t>
            </a:r>
            <a:r>
              <a:rPr lang="en-US" sz="2700" dirty="0"/>
              <a:t>to your </a:t>
            </a:r>
            <a:r>
              <a:rPr lang="en-US" sz="2700" dirty="0" smtClean="0"/>
              <a:t>responsibilities!</a:t>
            </a:r>
          </a:p>
          <a:p>
            <a:r>
              <a:rPr lang="en-US" sz="2700" dirty="0"/>
              <a:t>IPM </a:t>
            </a:r>
            <a:r>
              <a:rPr lang="en-US" sz="2700" dirty="0" smtClean="0"/>
              <a:t>only involves making slight changes </a:t>
            </a:r>
            <a:r>
              <a:rPr lang="en-US" sz="2700" dirty="0"/>
              <a:t>in your daily </a:t>
            </a:r>
            <a:r>
              <a:rPr lang="en-US" sz="2700" dirty="0" smtClean="0"/>
              <a:t>activities, that </a:t>
            </a:r>
            <a:r>
              <a:rPr lang="en-US" sz="2700" dirty="0"/>
              <a:t>will make </a:t>
            </a:r>
            <a:r>
              <a:rPr lang="en-US" sz="2700" dirty="0" smtClean="0"/>
              <a:t>                                       your </a:t>
            </a:r>
            <a:r>
              <a:rPr lang="en-US" sz="2700" dirty="0"/>
              <a:t>life </a:t>
            </a:r>
            <a:r>
              <a:rPr lang="en-US" sz="2700" dirty="0" smtClean="0"/>
              <a:t>easier and your                                    working environment                                               healthier!</a:t>
            </a:r>
          </a:p>
          <a:p>
            <a:r>
              <a:rPr lang="en-US" sz="2700" dirty="0" smtClean="0"/>
              <a:t>IPM is not your job alone,                                            it is everyone’s job</a:t>
            </a:r>
          </a:p>
          <a:p>
            <a:pPr marL="0" indent="0">
              <a:buNone/>
            </a:pPr>
            <a:endParaRPr lang="en-US" sz="2700" dirty="0"/>
          </a:p>
          <a:p>
            <a:endParaRPr lang="en-US" sz="2700" dirty="0"/>
          </a:p>
          <a:p>
            <a:endParaRPr lang="en-US" sz="2700" dirty="0"/>
          </a:p>
          <a:p>
            <a:pPr marL="0" indent="0">
              <a:buNone/>
            </a:pPr>
            <a:endParaRPr lang="en-US" sz="2700" dirty="0"/>
          </a:p>
          <a:p>
            <a:endParaRPr lang="en-US" sz="2700" dirty="0"/>
          </a:p>
        </p:txBody>
      </p:sp>
      <p:pic>
        <p:nvPicPr>
          <p:cNvPr id="5122" name="Picture 2" descr="http://www.beatrice.ne.gov/images/dept/bpw/street/Men_Working_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184" y="3048000"/>
            <a:ext cx="4181864" cy="313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133600" y="6259199"/>
            <a:ext cx="6731814" cy="422692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1600"/>
              </a:lnSpc>
              <a:spcBef>
                <a:spcPts val="0"/>
              </a:spcBef>
              <a:buNone/>
            </a:pPr>
            <a:r>
              <a:rPr lang="en-US" sz="1800" i="1" dirty="0" smtClean="0"/>
              <a:t>Maintenance staff with young helper, moving debris from fallen tree -  Jason Moore, Street Superintendent, City of Beatrice, Nebraska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452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40448</TotalTime>
  <Words>2798</Words>
  <Application>Microsoft Office PowerPoint</Application>
  <PresentationFormat>On-screen Show (4:3)</PresentationFormat>
  <Paragraphs>404</Paragraphs>
  <Slides>50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굴림</vt:lpstr>
      <vt:lpstr>Arial</vt:lpstr>
      <vt:lpstr>Calibri</vt:lpstr>
      <vt:lpstr>Kartika</vt:lpstr>
      <vt:lpstr>Times New Roman</vt:lpstr>
      <vt:lpstr>Tw Cen MT</vt:lpstr>
      <vt:lpstr>Wingdings</vt:lpstr>
      <vt:lpstr>Wingdings 2</vt:lpstr>
      <vt:lpstr>Median</vt:lpstr>
      <vt:lpstr>IPM FOR Maintenance staff</vt:lpstr>
      <vt:lpstr>Learning Objectives</vt:lpstr>
      <vt:lpstr>Learning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Timely Work Order Follow-Up</vt:lpstr>
      <vt:lpstr>PowerPoint Presentation</vt:lpstr>
      <vt:lpstr>PowerPoint Presentation</vt:lpstr>
      <vt:lpstr>1. </vt:lpstr>
      <vt:lpstr>1. </vt:lpstr>
      <vt:lpstr>PowerPoint Presentation</vt:lpstr>
      <vt:lpstr>PowerPoint Presentation</vt:lpstr>
      <vt:lpstr>PowerPoint Presentation</vt:lpstr>
      <vt:lpstr>Cleaning Equipment Maintenance and Storage</vt:lpstr>
      <vt:lpstr>Cleaning Equipment Maintenance and Storage</vt:lpstr>
      <vt:lpstr>Thorough cleaning procedures  </vt:lpstr>
      <vt:lpstr>Pest exclusion involves denying pests access to food, water and shelter</vt:lpstr>
      <vt:lpstr>PowerPoint Presentation</vt:lpstr>
      <vt:lpstr>PowerPoint Presentation</vt:lpstr>
      <vt:lpstr>PowerPoint Presentation</vt:lpstr>
      <vt:lpstr>2.  </vt:lpstr>
      <vt:lpstr>2.  </vt:lpstr>
      <vt:lpstr>2.  </vt:lpstr>
      <vt:lpstr>PowerPoint Presentation</vt:lpstr>
      <vt:lpstr>2.  </vt:lpstr>
      <vt:lpstr>PowerPoint Presentation</vt:lpstr>
      <vt:lpstr>PowerPoint Presentation</vt:lpstr>
      <vt:lpstr>PowerPoint Presentation</vt:lpstr>
      <vt:lpstr>PowerPoint Presentation</vt:lpstr>
      <vt:lpstr>Check In!</vt:lpstr>
      <vt:lpstr>Resources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1032</cp:revision>
  <cp:lastPrinted>2014-01-15T16:13:01Z</cp:lastPrinted>
  <dcterms:created xsi:type="dcterms:W3CDTF">2013-08-21T12:48:22Z</dcterms:created>
  <dcterms:modified xsi:type="dcterms:W3CDTF">2016-10-25T02:46:53Z</dcterms:modified>
</cp:coreProperties>
</file>