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2" r:id="rId2"/>
  </p:sldMasterIdLst>
  <p:notesMasterIdLst>
    <p:notesMasterId r:id="rId70"/>
  </p:notesMasterIdLst>
  <p:handoutMasterIdLst>
    <p:handoutMasterId r:id="rId71"/>
  </p:handoutMasterIdLst>
  <p:sldIdLst>
    <p:sldId id="589" r:id="rId3"/>
    <p:sldId id="257" r:id="rId4"/>
    <p:sldId id="485" r:id="rId5"/>
    <p:sldId id="484" r:id="rId6"/>
    <p:sldId id="321" r:id="rId7"/>
    <p:sldId id="702" r:id="rId8"/>
    <p:sldId id="590" r:id="rId9"/>
    <p:sldId id="629" r:id="rId10"/>
    <p:sldId id="628" r:id="rId11"/>
    <p:sldId id="630" r:id="rId12"/>
    <p:sldId id="631" r:id="rId13"/>
    <p:sldId id="632" r:id="rId14"/>
    <p:sldId id="634" r:id="rId15"/>
    <p:sldId id="644" r:id="rId16"/>
    <p:sldId id="635" r:id="rId17"/>
    <p:sldId id="645" r:id="rId18"/>
    <p:sldId id="621" r:id="rId19"/>
    <p:sldId id="643" r:id="rId20"/>
    <p:sldId id="669" r:id="rId21"/>
    <p:sldId id="670" r:id="rId22"/>
    <p:sldId id="647" r:id="rId23"/>
    <p:sldId id="637" r:id="rId24"/>
    <p:sldId id="638" r:id="rId25"/>
    <p:sldId id="639" r:id="rId26"/>
    <p:sldId id="640" r:id="rId27"/>
    <p:sldId id="641" r:id="rId28"/>
    <p:sldId id="668" r:id="rId29"/>
    <p:sldId id="671" r:id="rId30"/>
    <p:sldId id="642" r:id="rId31"/>
    <p:sldId id="701" r:id="rId32"/>
    <p:sldId id="650" r:id="rId33"/>
    <p:sldId id="622" r:id="rId34"/>
    <p:sldId id="652" r:id="rId35"/>
    <p:sldId id="651" r:id="rId36"/>
    <p:sldId id="653" r:id="rId37"/>
    <p:sldId id="654" r:id="rId38"/>
    <p:sldId id="656" r:id="rId39"/>
    <p:sldId id="657" r:id="rId40"/>
    <p:sldId id="655" r:id="rId41"/>
    <p:sldId id="659" r:id="rId42"/>
    <p:sldId id="658" r:id="rId43"/>
    <p:sldId id="623" r:id="rId44"/>
    <p:sldId id="666" r:id="rId45"/>
    <p:sldId id="661" r:id="rId46"/>
    <p:sldId id="665" r:id="rId47"/>
    <p:sldId id="624" r:id="rId48"/>
    <p:sldId id="625" r:id="rId49"/>
    <p:sldId id="672" r:id="rId50"/>
    <p:sldId id="626" r:id="rId51"/>
    <p:sldId id="697" r:id="rId52"/>
    <p:sldId id="695" r:id="rId53"/>
    <p:sldId id="696" r:id="rId54"/>
    <p:sldId id="700" r:id="rId55"/>
    <p:sldId id="627" r:id="rId56"/>
    <p:sldId id="678" r:id="rId57"/>
    <p:sldId id="676" r:id="rId58"/>
    <p:sldId id="675" r:id="rId59"/>
    <p:sldId id="677" r:id="rId60"/>
    <p:sldId id="704" r:id="rId61"/>
    <p:sldId id="679" r:id="rId62"/>
    <p:sldId id="680" r:id="rId63"/>
    <p:sldId id="681" r:id="rId64"/>
    <p:sldId id="682" r:id="rId65"/>
    <p:sldId id="703" r:id="rId66"/>
    <p:sldId id="699" r:id="rId67"/>
    <p:sldId id="667" r:id="rId68"/>
    <p:sldId id="674" r:id="rId6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2815" autoAdjust="0"/>
  </p:normalViewPr>
  <p:slideViewPr>
    <p:cSldViewPr>
      <p:cViewPr varScale="1">
        <p:scale>
          <a:sx n="45" d="100"/>
          <a:sy n="45" d="100"/>
        </p:scale>
        <p:origin x="11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07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4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8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1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Pyrethrins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naturally occurring compounds extracted from chrysanthemum plants and used to make pesticides.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Pyrethroids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the same basic chemical make-up 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pyrethrins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are not naturally occurring.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Pyrethroids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 man-made product that are also used as pesticides.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4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8567" indent="-30329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3181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8453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3724" indent="-2426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8999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4271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9542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4815" indent="-242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150E84-D58E-486A-9885-CFC88C3EEA67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2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1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5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8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9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9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0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6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3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72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56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3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1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accessnewage.com</a:t>
            </a:r>
            <a:r>
              <a:rPr lang="en-US" dirty="0" smtClean="0"/>
              <a:t>/articles/health/</a:t>
            </a:r>
            <a:r>
              <a:rPr lang="en-US" dirty="0" err="1" smtClean="0"/>
              <a:t>chemical.htm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82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78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9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32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2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41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52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44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3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0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79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6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0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3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21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9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3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744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5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8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31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1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EBDDC3"/>
                </a:solidFill>
              </a:rPr>
              <a:t>Dr. Marc Lame, Indiana University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974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8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4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3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accessnewage.com/articles/health/chemical.htm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Nurses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Lesson 2 of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4491" b="19147"/>
          <a:stretch/>
        </p:blipFill>
        <p:spPr>
          <a:xfrm>
            <a:off x="152400" y="926432"/>
            <a:ext cx="8857130" cy="5019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65674" y="1018964"/>
            <a:ext cx="1378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Nurse Gloria </a:t>
            </a:r>
            <a:b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</a:rPr>
              <a:t>Dielshneider</a:t>
            </a:r>
            <a:endParaRPr lang="en-US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0" y="6019800"/>
            <a:ext cx="235326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129" y="1734065"/>
            <a:ext cx="8544508" cy="49852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Students with head lice should not share </a:t>
            </a:r>
            <a:r>
              <a:rPr lang="en-US" sz="3200" dirty="0"/>
              <a:t>cots </a:t>
            </a:r>
            <a:r>
              <a:rPr lang="en-US" sz="3200" dirty="0" smtClean="0"/>
              <a:t>or bedding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Chronic infestations can be a sign of neglect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Clothes dryers kill lice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Lice die in &lt;2 days off a host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Hard surface cleaning and </a:t>
            </a:r>
            <a:br>
              <a:rPr lang="en-US" sz="3200" dirty="0" smtClean="0"/>
            </a:br>
            <a:r>
              <a:rPr lang="en-US" sz="3200" dirty="0" smtClean="0"/>
              <a:t>vacuuming should be </a:t>
            </a:r>
            <a:br>
              <a:rPr lang="en-US" sz="3200" dirty="0" smtClean="0"/>
            </a:br>
            <a:r>
              <a:rPr lang="en-US" sz="3200" dirty="0" smtClean="0"/>
              <a:t>undertaken</a:t>
            </a:r>
            <a:endParaRPr lang="en-US" sz="3200" dirty="0"/>
          </a:p>
          <a:p>
            <a:pPr marL="365760" lvl="1" indent="0">
              <a:buNone/>
            </a:pPr>
            <a:endParaRPr lang="en-US" sz="3200" dirty="0" smtClean="0"/>
          </a:p>
          <a:p>
            <a:pPr lvl="1"/>
            <a:endParaRPr lang="en-US" sz="32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58998"/>
            <a:ext cx="3226174" cy="2460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8302" y="3787684"/>
            <a:ext cx="21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Clothes dryers kill lice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10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44134"/>
            <a:ext cx="8696907" cy="4985266"/>
          </a:xfrm>
        </p:spPr>
        <p:txBody>
          <a:bodyPr>
            <a:noAutofit/>
          </a:bodyPr>
          <a:lstStyle/>
          <a:p>
            <a:r>
              <a:rPr lang="en-US" sz="3200" dirty="0" smtClean="0"/>
              <a:t>Scabies 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Students with suspected scabies - refer to a doctor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Contracted through prolonged skin-to-skin contact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After initial treatment, students can return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Off a host scabies mites die &lt;72 hours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If a room is left unoccupied, but unheated in the winter, mites can remain viable for longer</a:t>
            </a:r>
          </a:p>
          <a:p>
            <a:pPr marL="365760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2222" r="25800" b="20000"/>
          <a:stretch/>
        </p:blipFill>
        <p:spPr>
          <a:xfrm>
            <a:off x="6781800" y="33999"/>
            <a:ext cx="2209799" cy="2159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15744" y="304800"/>
            <a:ext cx="128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Scabies mite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69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644134"/>
            <a:ext cx="8544508" cy="49852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600" dirty="0" smtClean="0"/>
              <a:t>Clothes drying will kill 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600" dirty="0" err="1"/>
              <a:t>I</a:t>
            </a:r>
            <a:r>
              <a:rPr lang="en-US" sz="3600" dirty="0" err="1" smtClean="0"/>
              <a:t>mmunocompromised</a:t>
            </a:r>
            <a:r>
              <a:rPr lang="en-US" sz="3600" dirty="0" smtClean="0"/>
              <a:t> individuals should </a:t>
            </a:r>
            <a:r>
              <a:rPr lang="en-US" sz="3600" u="sng" dirty="0" smtClean="0"/>
              <a:t>not</a:t>
            </a:r>
            <a:r>
              <a:rPr lang="en-US" sz="3600" dirty="0" smtClean="0"/>
              <a:t> be around anyone with scabies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600" dirty="0" smtClean="0"/>
              <a:t>A </a:t>
            </a:r>
            <a:r>
              <a:rPr lang="en-US" sz="3600" dirty="0"/>
              <a:t>person with crusted (Norwegian) scabies </a:t>
            </a:r>
            <a:r>
              <a:rPr lang="en-US" sz="3600" dirty="0" smtClean="0"/>
              <a:t>should not be in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600" dirty="0" smtClean="0"/>
              <a:t>Hard </a:t>
            </a:r>
            <a:r>
              <a:rPr lang="en-US" sz="3600" dirty="0"/>
              <a:t>surface cleaning </a:t>
            </a:r>
            <a:r>
              <a:rPr lang="en-US" sz="3600" dirty="0" smtClean="0"/>
              <a:t>and </a:t>
            </a:r>
            <a:br>
              <a:rPr lang="en-US" sz="3600" dirty="0" smtClean="0"/>
            </a:br>
            <a:r>
              <a:rPr lang="en-US" sz="3600" dirty="0" smtClean="0"/>
              <a:t>vacuuming should be undertaken</a:t>
            </a:r>
            <a:endParaRPr lang="en-US" sz="3600" dirty="0"/>
          </a:p>
          <a:p>
            <a:pPr lvl="1"/>
            <a:endParaRPr lang="en-US" sz="3200" dirty="0" smtClean="0"/>
          </a:p>
          <a:p>
            <a:pPr marL="365760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6666" r="28333" b="11111"/>
          <a:stretch/>
        </p:blipFill>
        <p:spPr>
          <a:xfrm>
            <a:off x="7288318" y="3204411"/>
            <a:ext cx="1474682" cy="36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52138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Ringworm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Students should be referred to a doctor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Fungal ringworm can </a:t>
            </a:r>
            <a:br>
              <a:rPr lang="en-US" sz="2800" dirty="0" smtClean="0"/>
            </a:br>
            <a:r>
              <a:rPr lang="en-US" sz="2800" dirty="0" smtClean="0"/>
              <a:t>persist on </a:t>
            </a:r>
            <a:r>
              <a:rPr lang="en-US" sz="2800" dirty="0"/>
              <a:t>skin, </a:t>
            </a:r>
            <a:r>
              <a:rPr lang="en-US" sz="2800" dirty="0" smtClean="0"/>
              <a:t>hard </a:t>
            </a:r>
            <a:br>
              <a:rPr lang="en-US" sz="2800" dirty="0" smtClean="0"/>
            </a:br>
            <a:r>
              <a:rPr lang="en-US" sz="2800" dirty="0" smtClean="0"/>
              <a:t>surfaces</a:t>
            </a:r>
            <a:r>
              <a:rPr lang="en-US" sz="2800" dirty="0"/>
              <a:t>, and on </a:t>
            </a:r>
            <a:r>
              <a:rPr lang="en-US" sz="2800" dirty="0" smtClean="0"/>
              <a:t>items </a:t>
            </a:r>
            <a:br>
              <a:rPr lang="en-US" sz="2800" dirty="0" smtClean="0"/>
            </a:br>
            <a:r>
              <a:rPr lang="en-US" sz="2800" dirty="0" smtClean="0"/>
              <a:t>such </a:t>
            </a:r>
            <a:r>
              <a:rPr lang="en-US" sz="2800" dirty="0"/>
              <a:t>as clothing,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towels</a:t>
            </a:r>
            <a:r>
              <a:rPr lang="en-US" sz="2800" dirty="0"/>
              <a:t>, </a:t>
            </a:r>
            <a:r>
              <a:rPr lang="en-US" sz="2800" dirty="0" smtClean="0"/>
              <a:t>furniture and </a:t>
            </a:r>
            <a:br>
              <a:rPr lang="en-US" sz="2800" dirty="0" smtClean="0"/>
            </a:br>
            <a:r>
              <a:rPr lang="en-US" sz="2800" dirty="0" smtClean="0"/>
              <a:t>bedding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Fungal spores can </a:t>
            </a:r>
            <a:br>
              <a:rPr lang="en-US" sz="2800" dirty="0" smtClean="0"/>
            </a:br>
            <a:r>
              <a:rPr lang="en-US" sz="2800" dirty="0" smtClean="0"/>
              <a:t>survive &gt;year</a:t>
            </a:r>
          </a:p>
          <a:p>
            <a:pPr marL="365760" lvl="1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314" y="6109096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Ringworm infection –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4998" y="2743199"/>
            <a:ext cx="44703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8544508" cy="5213866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Contracted by contact with an infected person and contact via fomites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Students should not participate in contact sports until treated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Spores remain viable on </a:t>
            </a:r>
            <a:br>
              <a:rPr lang="en-US" sz="3200" dirty="0" smtClean="0"/>
            </a:br>
            <a:r>
              <a:rPr lang="en-US" sz="3200" dirty="0" smtClean="0"/>
              <a:t>hard surfaces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Wear sandals or slides in </a:t>
            </a:r>
            <a:br>
              <a:rPr lang="en-US" sz="3200" dirty="0" smtClean="0"/>
            </a:br>
            <a:r>
              <a:rPr lang="en-US" sz="3200" dirty="0" smtClean="0"/>
              <a:t>showers and locker rooms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Discourage sharing towels </a:t>
            </a:r>
            <a:br>
              <a:rPr lang="en-US" sz="3200" dirty="0" smtClean="0"/>
            </a:br>
            <a:r>
              <a:rPr lang="en-US" sz="3200" dirty="0" smtClean="0"/>
              <a:t>and clothing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09" y="4038601"/>
            <a:ext cx="3720035" cy="24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1605547"/>
            <a:ext cx="8471356" cy="5334000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Treat infections with topical </a:t>
            </a:r>
            <a:br>
              <a:rPr lang="en-US" sz="3200" dirty="0" smtClean="0"/>
            </a:br>
            <a:r>
              <a:rPr lang="en-US" sz="3200" dirty="0" smtClean="0"/>
              <a:t>over-the-counter medications or </a:t>
            </a:r>
            <a:br>
              <a:rPr lang="en-US" sz="3200" dirty="0" smtClean="0"/>
            </a:br>
            <a:r>
              <a:rPr lang="en-US" sz="3200" dirty="0" smtClean="0"/>
              <a:t>systemic </a:t>
            </a:r>
            <a:r>
              <a:rPr lang="en-US" sz="3200" dirty="0"/>
              <a:t>antifungal </a:t>
            </a:r>
            <a:r>
              <a:rPr lang="en-US" sz="3200" dirty="0" smtClean="0"/>
              <a:t>therapy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Affected animals should be </a:t>
            </a:r>
            <a:br>
              <a:rPr lang="en-US" sz="3200" dirty="0" smtClean="0"/>
            </a:br>
            <a:r>
              <a:rPr lang="en-US" sz="3200" dirty="0" smtClean="0"/>
              <a:t>removed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Feeding and housing of unmaintained feral cats or dogs should not be tolerated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Campus animals </a:t>
            </a:r>
            <a:r>
              <a:rPr lang="en-US" sz="3200" b="1" u="sng" dirty="0" smtClean="0"/>
              <a:t>must</a:t>
            </a:r>
            <a:r>
              <a:rPr lang="en-US" sz="3200" dirty="0" smtClean="0"/>
              <a:t> be spayed/neutered, vaccinated and maintained in good health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7707"/>
            <a:ext cx="2706625" cy="40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19819" y="1608039"/>
            <a:ext cx="8544508" cy="5213866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Immunocompromised </a:t>
            </a:r>
            <a:r>
              <a:rPr lang="en-US" sz="3200" dirty="0"/>
              <a:t>individuals should not be around </a:t>
            </a:r>
            <a:r>
              <a:rPr lang="en-US" sz="3200" dirty="0" smtClean="0"/>
              <a:t>ringworm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Spores can </a:t>
            </a:r>
            <a:r>
              <a:rPr lang="en-US" sz="3200" dirty="0"/>
              <a:t>be killed with common disinfectants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Hard </a:t>
            </a:r>
            <a:r>
              <a:rPr lang="en-US" sz="3200" dirty="0"/>
              <a:t>surfaces should be cleaned </a:t>
            </a:r>
            <a:r>
              <a:rPr lang="en-US" sz="3200" dirty="0" smtClean="0"/>
              <a:t>and carpeted areas vacuumed</a:t>
            </a:r>
          </a:p>
          <a:p>
            <a:pPr marL="365760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854160" y="6321925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Infected toe nails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74" y="3774787"/>
            <a:ext cx="3888626" cy="29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32" y="0"/>
            <a:ext cx="2524667" cy="189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153400" cy="4985266"/>
          </a:xfrm>
        </p:spPr>
        <p:txBody>
          <a:bodyPr>
            <a:noAutofit/>
          </a:bodyPr>
          <a:lstStyle/>
          <a:p>
            <a:r>
              <a:rPr lang="en-US" sz="3600" dirty="0" smtClean="0"/>
              <a:t>If a person is exposed to a pesticide: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Call 911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Remove the person from the source quickly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Remove contaminated personal protective equipment and clothing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Rinse or shower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Ask for information about what the person was using and how they were exposed e.g., inhalation, ingestion, etc.</a:t>
            </a:r>
            <a:endParaRPr lang="en-US" sz="32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13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872734"/>
            <a:ext cx="8153400" cy="49852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pesticide exposure - a </a:t>
            </a:r>
            <a:br>
              <a:rPr lang="en-US" sz="3600" dirty="0" smtClean="0"/>
            </a:br>
            <a:r>
              <a:rPr lang="en-US" sz="3600" dirty="0" smtClean="0"/>
              <a:t>pesticide gets </a:t>
            </a:r>
            <a:r>
              <a:rPr lang="en-US" sz="3600" b="1" dirty="0" smtClean="0"/>
              <a:t>on</a:t>
            </a:r>
            <a:r>
              <a:rPr lang="en-US" sz="3600" dirty="0" smtClean="0"/>
              <a:t> or </a:t>
            </a:r>
            <a:r>
              <a:rPr lang="en-US" sz="3600" b="1" dirty="0" smtClean="0"/>
              <a:t>in</a:t>
            </a:r>
            <a:r>
              <a:rPr lang="en-US" sz="3600" dirty="0" smtClean="0"/>
              <a:t> a person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Oral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Inhalation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Ocular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Dermal </a:t>
            </a:r>
          </a:p>
          <a:p>
            <a:pPr marL="365760" lvl="1" indent="0">
              <a:buNone/>
            </a:pPr>
            <a:endParaRPr lang="en-US" sz="3200" dirty="0"/>
          </a:p>
          <a:p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/>
          <a:stretch/>
        </p:blipFill>
        <p:spPr>
          <a:xfrm>
            <a:off x="4652931" y="3343430"/>
            <a:ext cx="3424269" cy="31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1" y="3612918"/>
            <a:ext cx="3465576" cy="2641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870" y="6183406"/>
            <a:ext cx="3941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Pesticide routs of exposure – NPIC</a:t>
            </a:r>
            <a:r>
              <a:rPr lang="en-US" i="1" dirty="0"/>
              <a:t>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</a:t>
            </a:r>
            <a:r>
              <a:rPr lang="en-US" i="1" dirty="0" smtClean="0">
                <a:solidFill>
                  <a:srgbClr val="0000FF"/>
                </a:solidFill>
              </a:rPr>
              <a:t>npic.orst.edu/capro/exposure.html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535135"/>
            <a:ext cx="8494776" cy="4953000"/>
          </a:xfrm>
        </p:spPr>
        <p:txBody>
          <a:bodyPr>
            <a:noAutofit/>
          </a:bodyPr>
          <a:lstStyle/>
          <a:p>
            <a:r>
              <a:rPr lang="en-US" sz="2800" dirty="0"/>
              <a:t>97% of all </a:t>
            </a:r>
            <a:r>
              <a:rPr lang="en-US" sz="2800" dirty="0" smtClean="0"/>
              <a:t>exposure </a:t>
            </a:r>
            <a:r>
              <a:rPr lang="en-US" sz="2800" dirty="0"/>
              <a:t>is </a:t>
            </a:r>
            <a:r>
              <a:rPr lang="en-US" sz="2800" dirty="0" smtClean="0"/>
              <a:t>via skin</a:t>
            </a:r>
            <a:endParaRPr lang="en-US" sz="2800" dirty="0"/>
          </a:p>
          <a:p>
            <a:r>
              <a:rPr lang="en-US" sz="2800" dirty="0" smtClean="0"/>
              <a:t>If the skin or eyes are exposed, flood with clean</a:t>
            </a:r>
            <a:r>
              <a:rPr lang="en-US" sz="2800" dirty="0"/>
              <a:t>, lukewarm </a:t>
            </a:r>
            <a:r>
              <a:rPr lang="en-US" sz="2800" dirty="0" smtClean="0"/>
              <a:t>water </a:t>
            </a:r>
            <a:r>
              <a:rPr lang="en-US" sz="2800" dirty="0"/>
              <a:t>for </a:t>
            </a:r>
            <a:r>
              <a:rPr lang="en-US" sz="2800" dirty="0" smtClean="0"/>
              <a:t>&gt;15 minutes </a:t>
            </a:r>
          </a:p>
          <a:p>
            <a:r>
              <a:rPr lang="en-US" sz="2800" dirty="0" smtClean="0"/>
              <a:t>Remove contaminated clothing</a:t>
            </a:r>
          </a:p>
          <a:p>
            <a:r>
              <a:rPr lang="en-US" sz="2800" dirty="0" smtClean="0"/>
              <a:t>Shower or immerse body in clean water </a:t>
            </a:r>
          </a:p>
          <a:p>
            <a:r>
              <a:rPr lang="en-US" sz="2800" dirty="0" smtClean="0"/>
              <a:t>Gently wash with mild detergent </a:t>
            </a:r>
          </a:p>
          <a:p>
            <a:r>
              <a:rPr lang="en-US" sz="2800" dirty="0" smtClean="0"/>
              <a:t>Dry and loosely dress in clean </a:t>
            </a:r>
            <a:br>
              <a:rPr lang="en-US" sz="2800" dirty="0" smtClean="0"/>
            </a:br>
            <a:r>
              <a:rPr lang="en-US" sz="2800" dirty="0" smtClean="0"/>
              <a:t>clothing</a:t>
            </a:r>
          </a:p>
          <a:p>
            <a:r>
              <a:rPr lang="en-US" sz="2800" dirty="0" smtClean="0"/>
              <a:t>Cover skin burns in  </a:t>
            </a:r>
            <a:r>
              <a:rPr lang="en-US" sz="2800" dirty="0"/>
              <a:t>loose, </a:t>
            </a:r>
            <a:br>
              <a:rPr lang="en-US" sz="2800" dirty="0"/>
            </a:br>
            <a:r>
              <a:rPr lang="en-US" sz="2800" dirty="0" smtClean="0"/>
              <a:t>dry </a:t>
            </a:r>
            <a:r>
              <a:rPr lang="en-US" sz="2800" dirty="0"/>
              <a:t>cloth or </a:t>
            </a:r>
            <a:r>
              <a:rPr lang="en-US" sz="2800" dirty="0" smtClean="0"/>
              <a:t>bandages </a:t>
            </a:r>
          </a:p>
        </p:txBody>
      </p:sp>
    </p:spTree>
    <p:extLst>
      <p:ext uri="{BB962C8B-B14F-4D97-AF65-F5344CB8AC3E}">
        <p14:creationId xmlns:p14="http://schemas.microsoft.com/office/powerpoint/2010/main" val="151384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1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Identify health risks associated with common pests: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Fleas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Spider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Bats and rabies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Ticks</a:t>
            </a:r>
          </a:p>
          <a:p>
            <a:pPr lvl="1">
              <a:buNone/>
            </a:pPr>
            <a:endParaRPr lang="en-US" sz="25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21336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Ringworm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Commensal rodents </a:t>
            </a: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7000"/>
            <a:ext cx="42672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0100" y="4611469"/>
            <a:ext cx="131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Yellow fever </a:t>
            </a:r>
            <a:br>
              <a:rPr lang="en-US" i="1" dirty="0" smtClean="0"/>
            </a:br>
            <a:r>
              <a:rPr lang="en-US" i="1" dirty="0" smtClean="0"/>
              <a:t>mosquito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799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Pesticide in mouth or swallowed - rinse mouth with water, drink </a:t>
            </a:r>
            <a:r>
              <a:rPr lang="en-US" sz="2800" dirty="0"/>
              <a:t>large amounts of </a:t>
            </a:r>
            <a:r>
              <a:rPr lang="en-US" sz="2800" dirty="0" smtClean="0"/>
              <a:t>water or milk up to 1 quart</a:t>
            </a:r>
          </a:p>
          <a:p>
            <a:r>
              <a:rPr lang="en-US" sz="2800" dirty="0" smtClean="0"/>
              <a:t>Induce vomiting </a:t>
            </a:r>
            <a:r>
              <a:rPr lang="en-US" sz="2800" u="sng" dirty="0" smtClean="0"/>
              <a:t>only</a:t>
            </a:r>
            <a:r>
              <a:rPr lang="en-US" sz="2800" dirty="0" smtClean="0"/>
              <a:t> if the pesticide label instructions indicate the need</a:t>
            </a:r>
          </a:p>
          <a:p>
            <a:r>
              <a:rPr lang="en-US" sz="2800" dirty="0" smtClean="0"/>
              <a:t>If</a:t>
            </a:r>
            <a:r>
              <a:rPr lang="en-US" sz="2800" dirty="0"/>
              <a:t> </a:t>
            </a:r>
            <a:r>
              <a:rPr lang="en-US" sz="2800" dirty="0" smtClean="0"/>
              <a:t>pesticide is inhaled</a:t>
            </a:r>
            <a:r>
              <a:rPr lang="en-US" sz="2800" dirty="0"/>
              <a:t> </a:t>
            </a:r>
            <a:r>
              <a:rPr lang="en-US" sz="2800" dirty="0" smtClean="0"/>
              <a:t>- get </a:t>
            </a:r>
            <a:r>
              <a:rPr lang="en-US" sz="2800" dirty="0"/>
              <a:t>to fresh </a:t>
            </a:r>
            <a:r>
              <a:rPr lang="en-US" sz="2800" dirty="0" smtClean="0"/>
              <a:t>air</a:t>
            </a:r>
          </a:p>
          <a:p>
            <a:r>
              <a:rPr lang="en-US" sz="2800" dirty="0" smtClean="0"/>
              <a:t>Gather labeling, Safety Data Sheet (SDS</a:t>
            </a:r>
            <a:r>
              <a:rPr lang="en-US" sz="2800" dirty="0"/>
              <a:t>) and </a:t>
            </a:r>
            <a:r>
              <a:rPr lang="en-US" sz="2800" dirty="0" smtClean="0"/>
              <a:t>additional information about the pesticide or pesticides involved (applicators are required to carry documents)</a:t>
            </a:r>
          </a:p>
          <a:p>
            <a:r>
              <a:rPr lang="en-US" sz="2800" dirty="0" smtClean="0"/>
              <a:t>Warn people about the risk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6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66485"/>
            <a:ext cx="4898060" cy="391531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98551" y="1752600"/>
            <a:ext cx="8172450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 individuals susceptibility is unique and affected by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Health condition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Age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Body weight </a:t>
            </a:r>
            <a:endParaRPr lang="en-US" sz="32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Lifestyle choices </a:t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841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1833" y="1553092"/>
            <a:ext cx="8305800" cy="4495800"/>
          </a:xfrm>
        </p:spPr>
        <p:txBody>
          <a:bodyPr>
            <a:noAutofit/>
          </a:bodyPr>
          <a:lstStyle/>
          <a:p>
            <a:r>
              <a:rPr lang="en-US" sz="3200" b="1" dirty="0"/>
              <a:t>Acute</a:t>
            </a:r>
            <a:r>
              <a:rPr lang="en-US" sz="3200" dirty="0"/>
              <a:t> </a:t>
            </a:r>
            <a:endParaRPr lang="en-US" sz="3200" dirty="0" smtClean="0"/>
          </a:p>
          <a:p>
            <a:pPr lvl="1"/>
            <a:r>
              <a:rPr lang="en-US" sz="3200" dirty="0" smtClean="0"/>
              <a:t>Single </a:t>
            </a:r>
            <a:r>
              <a:rPr lang="en-US" sz="3200" dirty="0"/>
              <a:t>dose of </a:t>
            </a:r>
            <a:r>
              <a:rPr lang="en-US" sz="3200" dirty="0" smtClean="0"/>
              <a:t>pesticide</a:t>
            </a:r>
          </a:p>
          <a:p>
            <a:pPr lvl="1"/>
            <a:r>
              <a:rPr lang="en-US" sz="3200" dirty="0" smtClean="0"/>
              <a:t>Effects sudden </a:t>
            </a:r>
            <a:r>
              <a:rPr lang="en-US" sz="3200" dirty="0"/>
              <a:t>and dramatic </a:t>
            </a:r>
          </a:p>
          <a:p>
            <a:pPr lvl="1"/>
            <a:r>
              <a:rPr lang="en-US" sz="3200" dirty="0" smtClean="0"/>
              <a:t>May be delayed and less obvious</a:t>
            </a:r>
            <a:br>
              <a:rPr lang="en-US" sz="3200" dirty="0" smtClean="0"/>
            </a:br>
            <a:endParaRPr lang="en-US" sz="3200" dirty="0"/>
          </a:p>
          <a:p>
            <a:r>
              <a:rPr lang="en-US" sz="3200" b="1" dirty="0"/>
              <a:t>Chronic</a:t>
            </a:r>
            <a:r>
              <a:rPr lang="en-US" sz="3200" dirty="0"/>
              <a:t> poisoning </a:t>
            </a:r>
            <a:r>
              <a:rPr lang="en-US" sz="3200" dirty="0" smtClean="0"/>
              <a:t>results from </a:t>
            </a:r>
            <a:r>
              <a:rPr lang="en-US" sz="3200" dirty="0"/>
              <a:t>repeated, </a:t>
            </a:r>
            <a:r>
              <a:rPr lang="en-US" sz="3200" dirty="0" smtClean="0"/>
              <a:t>doses of a pesticide over </a:t>
            </a:r>
            <a:r>
              <a:rPr lang="en-US" sz="3200" dirty="0"/>
              <a:t>a long </a:t>
            </a:r>
            <a:r>
              <a:rPr lang="en-US" sz="3200" dirty="0" smtClean="0"/>
              <a:t>time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Nervousness/anxiety, </a:t>
            </a:r>
            <a:r>
              <a:rPr lang="en-US" sz="3200" dirty="0"/>
              <a:t>slowed reflexes, irritability, </a:t>
            </a:r>
            <a:r>
              <a:rPr lang="en-US" sz="3200" dirty="0" smtClean="0"/>
              <a:t>decline </a:t>
            </a:r>
            <a:r>
              <a:rPr lang="en-US" sz="3200" dirty="0"/>
              <a:t>in </a:t>
            </a:r>
            <a:r>
              <a:rPr lang="en-US" sz="3200" dirty="0" smtClean="0"/>
              <a:t>health 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86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Pesticide poisoning symptoms can be similar to other illnesses</a:t>
            </a:r>
          </a:p>
          <a:p>
            <a:r>
              <a:rPr lang="en-US" dirty="0" smtClean="0"/>
              <a:t>The pesticide applicator should provide pesticide labeling and SDS documents</a:t>
            </a:r>
          </a:p>
          <a:p>
            <a:r>
              <a:rPr lang="en-US" dirty="0" smtClean="0"/>
              <a:t>Each chemical family can </a:t>
            </a:r>
            <a:r>
              <a:rPr lang="en-US" dirty="0"/>
              <a:t>attack the human body in a different </a:t>
            </a:r>
            <a:r>
              <a:rPr lang="en-US" dirty="0" smtClean="0"/>
              <a:t>way</a:t>
            </a:r>
            <a:endParaRPr lang="en-US" dirty="0"/>
          </a:p>
          <a:p>
            <a:r>
              <a:rPr lang="en-US" dirty="0" smtClean="0"/>
              <a:t>The most commonly used pesticides on school campuses are pyrethroids</a:t>
            </a:r>
          </a:p>
          <a:p>
            <a:r>
              <a:rPr lang="en-US" dirty="0"/>
              <a:t>A </a:t>
            </a:r>
            <a:r>
              <a:rPr lang="en-US" dirty="0" smtClean="0"/>
              <a:t>full occupational </a:t>
            </a:r>
            <a:r>
              <a:rPr lang="en-US" dirty="0"/>
              <a:t>and exposure history </a:t>
            </a:r>
            <a:r>
              <a:rPr lang="en-US" dirty="0" smtClean="0"/>
              <a:t>will aid </a:t>
            </a:r>
            <a:r>
              <a:rPr lang="en-US" dirty="0"/>
              <a:t>in diagnosing pesticide poisonings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88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09700"/>
            <a:ext cx="4328032" cy="274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Mild Poisoning or Early Symptoms of Acute Poisoning</a:t>
            </a:r>
            <a:r>
              <a:rPr lang="en-US" sz="3200" dirty="0"/>
              <a:t> headache, fatigue, weakness, dizziness, restlessness, nervousness, perspiration, nausea, diarrhea, loss of appetite, loss of weight, thirst, moodiness, soreness in joints, skin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irritation</a:t>
            </a:r>
            <a:r>
              <a:rPr lang="en-US" sz="3200" dirty="0"/>
              <a:t>, eye irritation,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irritation </a:t>
            </a:r>
            <a:r>
              <a:rPr lang="en-US" sz="3200" dirty="0"/>
              <a:t>of the nose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throat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19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/>
          </a:bodyPr>
          <a:lstStyle/>
          <a:p>
            <a:r>
              <a:rPr lang="en-US" sz="3200" b="1" dirty="0"/>
              <a:t>Moderate Poisoning or Early Symptoms of Acute Poisoning</a:t>
            </a:r>
            <a:r>
              <a:rPr lang="en-US" sz="3200" dirty="0"/>
              <a:t> nausea, diarrhea, excessive saliva, stomach cramps, excessive perspiration, trembling, no muscle coordination,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muscle </a:t>
            </a:r>
            <a:r>
              <a:rPr lang="en-US" sz="3200" dirty="0"/>
              <a:t>twitches, extreme weakness,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mental confusion</a:t>
            </a:r>
            <a:r>
              <a:rPr lang="en-US" sz="3200" dirty="0"/>
              <a:t>, </a:t>
            </a:r>
            <a:r>
              <a:rPr lang="en-US" sz="3200" dirty="0" smtClean="0"/>
              <a:t>blurred </a:t>
            </a:r>
            <a:r>
              <a:rPr lang="en-US" sz="3200" dirty="0"/>
              <a:t>vision,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difficulty breathing</a:t>
            </a:r>
            <a:r>
              <a:rPr lang="en-US" sz="3200" dirty="0"/>
              <a:t>, cough,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rapid </a:t>
            </a:r>
            <a:r>
              <a:rPr lang="en-US" sz="3200" dirty="0"/>
              <a:t>pulse, </a:t>
            </a:r>
            <a:r>
              <a:rPr lang="en-US" sz="3200" dirty="0" smtClean="0"/>
              <a:t>flushed </a:t>
            </a:r>
            <a:r>
              <a:rPr lang="en-US" sz="3200" dirty="0"/>
              <a:t>or yellow skin,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weeping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581400"/>
            <a:ext cx="2184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36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Severe or Acute Poisoning</a:t>
            </a:r>
            <a:r>
              <a:rPr lang="en-US" sz="3200" dirty="0"/>
              <a:t> fever, intense thirst, increased rate of breathing, vomiting, uncontrollable muscle twitches, pinpoint pupils, convulsions, inability to breathe, </a:t>
            </a:r>
            <a:r>
              <a:rPr lang="en-US" sz="3200" dirty="0" smtClean="0"/>
              <a:t>unconsciousness</a:t>
            </a:r>
          </a:p>
          <a:p>
            <a:r>
              <a:rPr lang="en-US" sz="3200" dirty="0" smtClean="0"/>
              <a:t>Death can result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959520"/>
            <a:ext cx="182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Pinpoint eye pupil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74639"/>
            <a:ext cx="35702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4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External </a:t>
            </a:r>
            <a:r>
              <a:rPr lang="en-US" sz="3200" dirty="0"/>
              <a:t>irritants may cause redness, blisters</a:t>
            </a:r>
            <a:r>
              <a:rPr lang="en-US" sz="3200" dirty="0" smtClean="0"/>
              <a:t>, rash</a:t>
            </a:r>
            <a:r>
              <a:rPr lang="en-US" sz="3200" dirty="0"/>
              <a:t>, and/or burns on skin, and swelling, </a:t>
            </a:r>
            <a:r>
              <a:rPr lang="en-US" sz="3200" dirty="0" smtClean="0"/>
              <a:t>a stinging </a:t>
            </a:r>
            <a:r>
              <a:rPr lang="en-US" sz="3200" dirty="0"/>
              <a:t>sensation, and</a:t>
            </a:r>
            <a:r>
              <a:rPr lang="en-US" sz="3200" dirty="0" smtClean="0"/>
              <a:t>/or burns in eyes, nose, mouth and throat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3657600"/>
            <a:ext cx="4876800" cy="2945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5980651"/>
            <a:ext cx="187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Chemical burns on </a:t>
            </a:r>
            <a:br>
              <a:rPr lang="en-US" i="1" dirty="0" smtClean="0"/>
            </a:br>
            <a:r>
              <a:rPr lang="en-US" i="1" dirty="0" smtClean="0"/>
              <a:t>a child’s arm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983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8392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Anaphylactic shock Call</a:t>
            </a:r>
            <a:r>
              <a:rPr lang="en-US" sz="3100" dirty="0" smtClean="0"/>
              <a:t> </a:t>
            </a:r>
            <a:r>
              <a:rPr lang="en-US" sz="3100" b="1" dirty="0" smtClean="0"/>
              <a:t>911</a:t>
            </a:r>
            <a:endParaRPr lang="en-US" sz="3100" b="1" dirty="0"/>
          </a:p>
          <a:p>
            <a:r>
              <a:rPr lang="en-US" sz="3100" dirty="0" smtClean="0"/>
              <a:t>A serious, potentially life-threatening allergic response</a:t>
            </a:r>
          </a:p>
          <a:p>
            <a:r>
              <a:rPr lang="en-US" sz="3100" dirty="0" smtClean="0"/>
              <a:t>Often begins with severe itching of the eyes or face, within minutes, progress to more serious symptoms</a:t>
            </a:r>
          </a:p>
          <a:p>
            <a:r>
              <a:rPr lang="en-US" sz="3100" dirty="0" smtClean="0"/>
              <a:t>Symptoms include swelling, hives, breathing difficulties, abdominal pain, cramps, vomiting, diarrhea, lowered blood pressure, shock, and ultimately unconsciousness and death</a:t>
            </a:r>
          </a:p>
          <a:p>
            <a:r>
              <a:rPr lang="en-US" sz="3100" b="1" dirty="0" smtClean="0"/>
              <a:t>Seek emergency medical attention immediately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782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87720" y="1519326"/>
            <a:ext cx="8703879" cy="5029200"/>
          </a:xfrm>
        </p:spPr>
        <p:txBody>
          <a:bodyPr>
            <a:noAutofit/>
          </a:bodyPr>
          <a:lstStyle/>
          <a:p>
            <a:r>
              <a:rPr lang="en-US" sz="2400" dirty="0" err="1"/>
              <a:t>Pyrethrin</a:t>
            </a:r>
            <a:r>
              <a:rPr lang="en-US" sz="2400" dirty="0"/>
              <a:t> and </a:t>
            </a:r>
            <a:r>
              <a:rPr lang="en-US" sz="2400" dirty="0" err="1"/>
              <a:t>pyrethroid</a:t>
            </a:r>
            <a:r>
              <a:rPr lang="en-US" sz="2400" dirty="0"/>
              <a:t> pesticides are very common; exposure to liquid forms of these pesticides can cause the following symptoms: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Skin and/or eye </a:t>
            </a:r>
            <a:r>
              <a:rPr lang="en-US" sz="2400" b="1" dirty="0" smtClean="0"/>
              <a:t>i</a:t>
            </a:r>
            <a:r>
              <a:rPr lang="en-US" sz="2400" dirty="0" smtClean="0"/>
              <a:t>rritation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Sensitivity to </a:t>
            </a:r>
            <a:r>
              <a:rPr lang="en-US" sz="2400" dirty="0"/>
              <a:t>sound and </a:t>
            </a:r>
            <a:r>
              <a:rPr lang="en-US" sz="2400" dirty="0" smtClean="0"/>
              <a:t>touch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Abnormal </a:t>
            </a:r>
            <a:r>
              <a:rPr lang="en-US" sz="2400" dirty="0"/>
              <a:t>facial </a:t>
            </a:r>
            <a:r>
              <a:rPr lang="en-US" sz="2400" dirty="0" smtClean="0"/>
              <a:t>sensations and skin sensations </a:t>
            </a:r>
            <a:r>
              <a:rPr lang="en-US" sz="2400" dirty="0"/>
              <a:t>of prickling</a:t>
            </a:r>
            <a:r>
              <a:rPr lang="en-US" sz="2400" dirty="0" smtClean="0"/>
              <a:t>, tingling or creeping </a:t>
            </a:r>
            <a:r>
              <a:rPr lang="en-US" sz="2400" dirty="0"/>
              <a:t>on skin and </a:t>
            </a:r>
            <a:r>
              <a:rPr lang="en-US" sz="2400" dirty="0" smtClean="0"/>
              <a:t>numbness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Headache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Dizziness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Nausea and vomiting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Diarrhea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/>
              <a:t>Hypersalivation</a:t>
            </a:r>
            <a:endParaRPr lang="en-US" sz="24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Fatigue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429000" y="4419600"/>
            <a:ext cx="5562600" cy="2819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Fatigue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Pulmonary edema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Muscle twitching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Seizures </a:t>
            </a:r>
            <a:br>
              <a:rPr lang="en-US" sz="2400" dirty="0" smtClean="0"/>
            </a:br>
            <a:r>
              <a:rPr lang="en-US" sz="2400" b="1" dirty="0" smtClean="0"/>
              <a:t>This is </a:t>
            </a:r>
            <a:r>
              <a:rPr lang="en-US" sz="2400" b="1" u="sng" dirty="0" smtClean="0"/>
              <a:t>not</a:t>
            </a:r>
            <a:r>
              <a:rPr lang="en-US" sz="2400" b="1" dirty="0" smtClean="0"/>
              <a:t> a fully comprehensive list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ymptoms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2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3200" dirty="0" smtClean="0"/>
              <a:t>Reducing the spread of: bed bugs, head lice, scabies mites, ringworm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latin typeface="Tw Cen MT" pitchFamily="34" charset="0"/>
                <a:ea typeface="Calibri"/>
                <a:cs typeface="Times New Roman" pitchFamily="18" charset="0"/>
              </a:rPr>
              <a:t>Common pesticide poisoning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5906869"/>
            <a:ext cx="359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on backpack – </a:t>
            </a:r>
          </a:p>
          <a:p>
            <a:pPr algn="r"/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64619"/>
            <a:ext cx="4724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92" y="2161318"/>
            <a:ext cx="2114507" cy="4076698"/>
          </a:xfrm>
          <a:prstGeom prst="rect">
            <a:avLst/>
          </a:prstGeom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833107" y="1684496"/>
            <a:ext cx="2650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Forehead 36%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022706" y="4343238"/>
            <a:ext cx="2942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+mn-lt"/>
              </a:rPr>
              <a:t>Back of Hand 21%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957572" y="1784073"/>
            <a:ext cx="199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Scalp 32%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029512" y="3044266"/>
            <a:ext cx="2232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Forearm 9%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04774" y="2702417"/>
            <a:ext cx="2717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Ear Canal 40%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051799" y="3724996"/>
            <a:ext cx="1862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Palm 12%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88297" y="5795154"/>
            <a:ext cx="2980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Ball of Foot 13%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60003" y="3593812"/>
            <a:ext cx="2656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+mn-lt"/>
              </a:rPr>
              <a:t>Abdomen 18%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3446625" y="6040699"/>
            <a:ext cx="964641" cy="1719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446625" y="3829050"/>
            <a:ext cx="1136091" cy="152880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V="1">
            <a:off x="3322185" y="2628900"/>
            <a:ext cx="1089081" cy="27799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V="1">
            <a:off x="5410200" y="4080370"/>
            <a:ext cx="641598" cy="271764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5486400" y="4543247"/>
            <a:ext cx="607489" cy="15628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V="1">
            <a:off x="4754166" y="2147398"/>
            <a:ext cx="1078941" cy="367202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2955235" y="2118955"/>
            <a:ext cx="1627481" cy="224195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5200650" y="3391424"/>
            <a:ext cx="828862" cy="437626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506736" y="4708188"/>
            <a:ext cx="3062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+mn-lt"/>
              </a:rPr>
              <a:t>Genital Area 100%</a:t>
            </a: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 flipV="1">
            <a:off x="3511785" y="4360302"/>
            <a:ext cx="1128082" cy="59269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19480" name="Text Box 26"/>
          <p:cNvSpPr txBox="1">
            <a:spLocks noChangeArrowheads="1"/>
          </p:cNvSpPr>
          <p:nvPr/>
        </p:nvSpPr>
        <p:spPr bwMode="auto">
          <a:xfrm>
            <a:off x="5588012" y="5075442"/>
            <a:ext cx="3474605" cy="166199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+mn-lt"/>
              </a:rPr>
              <a:t>Percent </a:t>
            </a:r>
            <a:r>
              <a:rPr lang="en-US" altLang="en-US" sz="2800" dirty="0" smtClean="0">
                <a:latin typeface="+mn-lt"/>
              </a:rPr>
              <a:t>parathion dose</a:t>
            </a:r>
            <a:endParaRPr lang="en-US" altLang="en-US" sz="2800" dirty="0">
              <a:latin typeface="+mn-lt"/>
            </a:endParaRPr>
          </a:p>
          <a:p>
            <a:pPr algn="ctr" eaLnBrk="1" hangingPunct="1"/>
            <a:r>
              <a:rPr lang="en-US" altLang="en-US" sz="2800" dirty="0">
                <a:latin typeface="+mn-lt"/>
              </a:rPr>
              <a:t>a</a:t>
            </a:r>
            <a:r>
              <a:rPr lang="en-US" altLang="en-US" sz="2800" dirty="0" smtClean="0">
                <a:latin typeface="+mn-lt"/>
              </a:rPr>
              <a:t>bsorbed through skin </a:t>
            </a:r>
            <a:br>
              <a:rPr lang="en-US" altLang="en-US" sz="2800" dirty="0" smtClean="0">
                <a:latin typeface="+mn-lt"/>
              </a:rPr>
            </a:br>
            <a:r>
              <a:rPr lang="en-US" altLang="en-US" sz="2800" dirty="0" smtClean="0">
                <a:latin typeface="+mn-lt"/>
              </a:rPr>
              <a:t>after 24 hours</a:t>
            </a:r>
            <a:endParaRPr lang="en-US" altLang="en-US" sz="2800" dirty="0">
              <a:latin typeface="+mn-lt"/>
            </a:endParaRPr>
          </a:p>
          <a:p>
            <a:pPr algn="ctr" eaLnBrk="1" hangingPunct="1"/>
            <a:r>
              <a:rPr lang="en-US" altLang="en-US" dirty="0" err="1" smtClean="0">
                <a:latin typeface="+mn-lt"/>
              </a:rPr>
              <a:t>Maibach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1974</a:t>
            </a:r>
          </a:p>
        </p:txBody>
      </p:sp>
      <p:sp>
        <p:nvSpPr>
          <p:cNvPr id="19481" name="Rectangle 28"/>
          <p:cNvSpPr>
            <a:spLocks noChangeArrowheads="1"/>
          </p:cNvSpPr>
          <p:nvPr/>
        </p:nvSpPr>
        <p:spPr bwMode="auto">
          <a:xfrm>
            <a:off x="6168513" y="2425905"/>
            <a:ext cx="2185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Armpit 64%</a:t>
            </a:r>
          </a:p>
        </p:txBody>
      </p:sp>
      <p:sp>
        <p:nvSpPr>
          <p:cNvPr id="19482" name="Line 51"/>
          <p:cNvSpPr>
            <a:spLocks noChangeShapeType="1"/>
          </p:cNvSpPr>
          <p:nvPr/>
        </p:nvSpPr>
        <p:spPr bwMode="auto">
          <a:xfrm flipV="1">
            <a:off x="5029200" y="2887632"/>
            <a:ext cx="1121266" cy="427067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35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80642" y="56626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oisoning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Symptoms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–Parts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of the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Body Absorb Chemicals Differently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359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4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19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8" grpId="0"/>
      <p:bldP spid="19478" grpId="1"/>
      <p:bldP spid="1947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99583"/>
            <a:ext cx="5181600" cy="34584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153400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 out of 10 asthmatics have allergic asthma triggered by exposure to allergens in the air</a:t>
            </a:r>
          </a:p>
          <a:p>
            <a:r>
              <a:rPr lang="en-US" sz="3200" dirty="0"/>
              <a:t>Asthma is the leading cause of school </a:t>
            </a:r>
            <a:r>
              <a:rPr lang="en-US" sz="3200" dirty="0" smtClean="0"/>
              <a:t>absences</a:t>
            </a:r>
          </a:p>
          <a:p>
            <a:r>
              <a:rPr lang="en-US" sz="3200" dirty="0" smtClean="0"/>
              <a:t>Students sensitive to the allergens are </a:t>
            </a:r>
            <a:r>
              <a:rPr lang="en-US" sz="3200" u="sng" dirty="0" smtClean="0"/>
              <a:t>significantly</a:t>
            </a:r>
            <a:r>
              <a:rPr lang="en-US" sz="3200" dirty="0" smtClean="0"/>
              <a:t> impacted</a:t>
            </a:r>
          </a:p>
          <a:p>
            <a:r>
              <a:rPr lang="en-US" sz="3200" dirty="0" smtClean="0"/>
              <a:t>Identify and </a:t>
            </a:r>
            <a:r>
              <a:rPr lang="en-US" sz="3200" dirty="0"/>
              <a:t>eliminate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allergen sources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4063" y="5943600"/>
            <a:ext cx="210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Asthmatic child using </a:t>
            </a:r>
            <a:br>
              <a:rPr lang="en-US" i="1" dirty="0" smtClean="0"/>
            </a:br>
            <a:r>
              <a:rPr lang="en-US" i="1" dirty="0" smtClean="0"/>
              <a:t>rescue inhaler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89173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46624"/>
            <a:ext cx="4740332" cy="3063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36663" y="1676400"/>
            <a:ext cx="8458200" cy="5276334"/>
          </a:xfrm>
        </p:spPr>
        <p:txBody>
          <a:bodyPr>
            <a:noAutofit/>
          </a:bodyPr>
          <a:lstStyle/>
          <a:p>
            <a:r>
              <a:rPr lang="en-US" sz="3200" dirty="0" smtClean="0"/>
              <a:t>Animal dander (birds, cats, dogs, other small mammals)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20-30% asthmatics have pet dander allergies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Feral animals should not be allowed into classrooms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If animals are brought in, </a:t>
            </a:r>
            <a:br>
              <a:rPr lang="en-US" sz="3200" dirty="0" smtClean="0"/>
            </a:br>
            <a:r>
              <a:rPr lang="en-US" sz="3200" dirty="0" smtClean="0"/>
              <a:t>rooms should be cleaned </a:t>
            </a:r>
            <a:br>
              <a:rPr lang="en-US" sz="3200" dirty="0" smtClean="0"/>
            </a:br>
            <a:r>
              <a:rPr lang="en-US" sz="3200" dirty="0" smtClean="0"/>
              <a:t>before students with </a:t>
            </a:r>
            <a:br>
              <a:rPr lang="en-US" sz="3200" dirty="0" smtClean="0"/>
            </a:br>
            <a:r>
              <a:rPr lang="en-US" sz="3200" dirty="0" smtClean="0"/>
              <a:t>allergies are present </a:t>
            </a:r>
            <a:br>
              <a:rPr lang="en-US" sz="3200" dirty="0" smtClean="0"/>
            </a:br>
            <a:r>
              <a:rPr lang="en-US" sz="3200" dirty="0" smtClean="0"/>
              <a:t>(using HEPA vacuum filters)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93776" y="1568734"/>
            <a:ext cx="8382000" cy="480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Dust mites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&gt;85% of asthmatics are sensitive to dust mite 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Eliminate or reduce </a:t>
            </a:r>
            <a:br>
              <a:rPr lang="en-US" sz="3200" dirty="0" smtClean="0"/>
            </a:br>
            <a:r>
              <a:rPr lang="en-US" sz="3200" dirty="0" smtClean="0"/>
              <a:t>carpeting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Reduce clutter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Indoor humidity </a:t>
            </a:r>
            <a:br>
              <a:rPr lang="en-US" sz="3200" dirty="0" smtClean="0"/>
            </a:br>
            <a:r>
              <a:rPr lang="en-US" sz="3200" dirty="0" smtClean="0"/>
              <a:t>should remain</a:t>
            </a:r>
            <a:br>
              <a:rPr lang="en-US" sz="3200" dirty="0" smtClean="0"/>
            </a:br>
            <a:r>
              <a:rPr lang="en-US" sz="3200" dirty="0" smtClean="0"/>
              <a:t>lower than 50% </a:t>
            </a:r>
          </a:p>
          <a:p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1550"/>
            <a:ext cx="44704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86600" y="302108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Dust mites </a:t>
            </a:r>
          </a:p>
        </p:txBody>
      </p:sp>
    </p:spTree>
    <p:extLst>
      <p:ext uri="{BB962C8B-B14F-4D97-AF65-F5344CB8AC3E}">
        <p14:creationId xmlns:p14="http://schemas.microsoft.com/office/powerpoint/2010/main" val="37291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22" y="3733800"/>
            <a:ext cx="4071531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505466"/>
            <a:ext cx="8763000" cy="5428734"/>
          </a:xfrm>
        </p:spPr>
        <p:txBody>
          <a:bodyPr>
            <a:noAutofit/>
          </a:bodyPr>
          <a:lstStyle/>
          <a:p>
            <a:r>
              <a:rPr lang="en-US" sz="3000" dirty="0" smtClean="0"/>
              <a:t>Mice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Mouse </a:t>
            </a:r>
            <a:r>
              <a:rPr lang="en-US" sz="3000" dirty="0"/>
              <a:t>urine is </a:t>
            </a:r>
            <a:r>
              <a:rPr lang="en-US" sz="3000" dirty="0" smtClean="0"/>
              <a:t>a source </a:t>
            </a:r>
            <a:r>
              <a:rPr lang="en-US" sz="3000" dirty="0"/>
              <a:t>of </a:t>
            </a:r>
            <a:r>
              <a:rPr lang="en-US" sz="3000" dirty="0" smtClean="0"/>
              <a:t>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35% of asthmatics are sensitive to mouse allergens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School nurses can advocate for:</a:t>
            </a:r>
          </a:p>
          <a:p>
            <a:pPr lvl="2"/>
            <a:r>
              <a:rPr lang="en-US" sz="3000" dirty="0"/>
              <a:t>Prompt reporting of moisture problems </a:t>
            </a:r>
            <a:r>
              <a:rPr lang="en-US" sz="3000" dirty="0" smtClean="0"/>
              <a:t>and leaks</a:t>
            </a:r>
          </a:p>
          <a:p>
            <a:pPr lvl="2"/>
            <a:r>
              <a:rPr lang="en-US" sz="3000" dirty="0" smtClean="0"/>
              <a:t>Buildings to be pest-proofed</a:t>
            </a:r>
          </a:p>
          <a:p>
            <a:pPr lvl="2"/>
            <a:r>
              <a:rPr lang="en-US" sz="3000" dirty="0" smtClean="0"/>
              <a:t>Continuous rodent monitoring </a:t>
            </a:r>
          </a:p>
          <a:p>
            <a:pPr lvl="2"/>
            <a:r>
              <a:rPr lang="en-US" sz="3000" dirty="0" smtClean="0"/>
              <a:t>Prompt reporting of rodent signs </a:t>
            </a:r>
            <a:endParaRPr lang="en-US" sz="3000" dirty="0"/>
          </a:p>
          <a:p>
            <a:pPr lvl="2"/>
            <a:r>
              <a:rPr lang="en-US" sz="3000" dirty="0" smtClean="0"/>
              <a:t>Trapped rodent removal</a:t>
            </a:r>
          </a:p>
          <a:p>
            <a:pPr lvl="2"/>
            <a:r>
              <a:rPr lang="en-US" sz="3000" dirty="0" smtClean="0"/>
              <a:t>Deep-cleaning 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861593" y="6397367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House </a:t>
            </a:r>
            <a:r>
              <a:rPr lang="en-US" i="1" dirty="0" smtClean="0"/>
              <a:t>mouse</a:t>
            </a:r>
            <a:endParaRPr lang="en-US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2119" y="1592063"/>
            <a:ext cx="7914692" cy="480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Some molds cause allergic reactions</a:t>
            </a:r>
          </a:p>
          <a:p>
            <a:r>
              <a:rPr lang="en-US" sz="3600" dirty="0" smtClean="0"/>
              <a:t>School nurses can </a:t>
            </a:r>
            <a:br>
              <a:rPr lang="en-US" sz="3600" dirty="0" smtClean="0"/>
            </a:br>
            <a:r>
              <a:rPr lang="en-US" sz="3600" dirty="0" smtClean="0"/>
              <a:t>advocate for: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Indoor humidity</a:t>
            </a:r>
            <a:br>
              <a:rPr lang="en-US" sz="3200" dirty="0" smtClean="0"/>
            </a:br>
            <a:r>
              <a:rPr lang="en-US" sz="3200" dirty="0" smtClean="0"/>
              <a:t>below 45 percent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Prompt reporting of </a:t>
            </a:r>
            <a:br>
              <a:rPr lang="en-US" sz="3200" dirty="0" smtClean="0"/>
            </a:br>
            <a:r>
              <a:rPr lang="en-US" sz="3200" dirty="0" smtClean="0"/>
              <a:t>mold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122380"/>
            <a:ext cx="3596952" cy="35969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5934" y="6219621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</a:t>
            </a:r>
            <a:r>
              <a:rPr lang="en-US" i="1" dirty="0" smtClean="0"/>
              <a:t>– </a:t>
            </a:r>
            <a:br>
              <a:rPr lang="en-US" i="1" dirty="0" smtClean="0"/>
            </a:br>
            <a:r>
              <a:rPr lang="en-US" i="1" dirty="0" smtClean="0"/>
              <a:t>Dawn </a:t>
            </a:r>
            <a:r>
              <a:rPr lang="en-US" i="1" dirty="0"/>
              <a:t>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10910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7403" y="4138948"/>
            <a:ext cx="3810330" cy="271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232648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German cockroach - most prevalent indoor cockroach</a:t>
            </a:r>
          </a:p>
          <a:p>
            <a:r>
              <a:rPr lang="en-US" sz="3200" dirty="0"/>
              <a:t>23-60</a:t>
            </a:r>
            <a:r>
              <a:rPr lang="en-US" sz="3200" dirty="0" smtClean="0"/>
              <a:t>% of asthmatics are sensitive to German cockroach allergens</a:t>
            </a:r>
          </a:p>
          <a:p>
            <a:r>
              <a:rPr lang="en-US" sz="3200" dirty="0" smtClean="0"/>
              <a:t>8 </a:t>
            </a:r>
            <a:r>
              <a:rPr lang="en-US" sz="3200" dirty="0"/>
              <a:t>units </a:t>
            </a:r>
            <a:r>
              <a:rPr lang="en-US" sz="3200" dirty="0" smtClean="0"/>
              <a:t>of allergen is sufficient to trigger an asthma attack, 1 </a:t>
            </a:r>
            <a:r>
              <a:rPr lang="en-US" sz="3200" dirty="0"/>
              <a:t>female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can produce</a:t>
            </a:r>
            <a:br>
              <a:rPr lang="en-US" sz="3200" dirty="0" smtClean="0"/>
            </a:br>
            <a:r>
              <a:rPr lang="en-US" sz="3200" dirty="0" smtClean="0"/>
              <a:t>&gt;1500 </a:t>
            </a:r>
            <a:r>
              <a:rPr lang="en-US" sz="3200" dirty="0"/>
              <a:t>units </a:t>
            </a:r>
            <a:r>
              <a:rPr lang="en-US" sz="3200" dirty="0" smtClean="0"/>
              <a:t>per day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6211332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German cockroach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91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734066"/>
            <a:ext cx="8308848" cy="512393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School nurses can advocate for: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Food </a:t>
            </a:r>
            <a:r>
              <a:rPr lang="en-US" sz="3200" dirty="0"/>
              <a:t>and garbage in containers with tight </a:t>
            </a:r>
            <a:r>
              <a:rPr lang="en-US" sz="3200" dirty="0" smtClean="0"/>
              <a:t>lids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Clean </a:t>
            </a:r>
            <a:r>
              <a:rPr lang="en-US" sz="3200" dirty="0"/>
              <a:t>up </a:t>
            </a:r>
            <a:r>
              <a:rPr lang="en-US" sz="3200" dirty="0" smtClean="0"/>
              <a:t>food </a:t>
            </a:r>
            <a:br>
              <a:rPr lang="en-US" sz="3200" dirty="0" smtClean="0"/>
            </a:br>
            <a:r>
              <a:rPr lang="en-US" sz="3200" dirty="0" smtClean="0"/>
              <a:t>crumbs </a:t>
            </a:r>
            <a:r>
              <a:rPr lang="en-US" sz="3200" dirty="0"/>
              <a:t>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spilled </a:t>
            </a:r>
            <a:r>
              <a:rPr lang="en-US" sz="3200" dirty="0"/>
              <a:t>drinks </a:t>
            </a:r>
            <a:endParaRPr lang="en-US" sz="32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Keep </a:t>
            </a:r>
            <a:r>
              <a:rPr lang="en-US" sz="3200" dirty="0"/>
              <a:t>counters,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sinks</a:t>
            </a:r>
            <a:r>
              <a:rPr lang="en-US" sz="3200" dirty="0"/>
              <a:t>, stove,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tables</a:t>
            </a:r>
            <a:r>
              <a:rPr lang="en-US" sz="3200" dirty="0"/>
              <a:t>, </a:t>
            </a:r>
            <a:r>
              <a:rPr lang="en-US" sz="3200" dirty="0" smtClean="0"/>
              <a:t>microwaves, </a:t>
            </a:r>
            <a:br>
              <a:rPr lang="en-US" sz="3200" dirty="0" smtClean="0"/>
            </a:br>
            <a:r>
              <a:rPr lang="en-US" sz="3200" dirty="0" smtClean="0"/>
              <a:t>floors </a:t>
            </a:r>
            <a:r>
              <a:rPr lang="en-US" sz="3200" dirty="0"/>
              <a:t>clean </a:t>
            </a: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849313"/>
            <a:ext cx="4509617" cy="30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915400" cy="5123934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Vacuum </a:t>
            </a:r>
            <a:r>
              <a:rPr lang="en-US" sz="2800" dirty="0"/>
              <a:t>or </a:t>
            </a:r>
            <a:r>
              <a:rPr lang="en-US" sz="2800" dirty="0" smtClean="0"/>
              <a:t>mop floors </a:t>
            </a:r>
            <a:r>
              <a:rPr lang="en-US" sz="2800" dirty="0"/>
              <a:t>after </a:t>
            </a:r>
            <a:r>
              <a:rPr lang="en-US" sz="2800" dirty="0" smtClean="0"/>
              <a:t>food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Fix </a:t>
            </a:r>
            <a:r>
              <a:rPr lang="en-US" sz="2800" dirty="0"/>
              <a:t>leaky faucets, drain pipes, and other moisture </a:t>
            </a:r>
            <a:r>
              <a:rPr lang="en-US" sz="2800" dirty="0" smtClean="0"/>
              <a:t>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Reduce clutter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Get rid of cardboard 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Plug </a:t>
            </a:r>
            <a:r>
              <a:rPr lang="en-US" sz="2800" dirty="0"/>
              <a:t>up </a:t>
            </a:r>
            <a:r>
              <a:rPr lang="en-US" sz="2800" dirty="0" smtClean="0"/>
              <a:t>cracks and </a:t>
            </a:r>
            <a:br>
              <a:rPr lang="en-US" sz="2800" dirty="0" smtClean="0"/>
            </a:br>
            <a:r>
              <a:rPr lang="en-US" sz="2800" dirty="0" smtClean="0"/>
              <a:t>crevices, where </a:t>
            </a:r>
            <a:br>
              <a:rPr lang="en-US" sz="2800" dirty="0" smtClean="0"/>
            </a:br>
            <a:r>
              <a:rPr lang="en-US" sz="2800" dirty="0" smtClean="0"/>
              <a:t>cockroaches </a:t>
            </a:r>
            <a:br>
              <a:rPr lang="en-US" sz="2800" dirty="0" smtClean="0"/>
            </a:br>
            <a:r>
              <a:rPr lang="en-US" sz="2800" dirty="0" smtClean="0"/>
              <a:t>can harbor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Promote insect </a:t>
            </a:r>
            <a:br>
              <a:rPr lang="en-US" sz="2800" dirty="0" smtClean="0"/>
            </a:br>
            <a:r>
              <a:rPr lang="en-US" sz="2800" dirty="0" smtClean="0"/>
              <a:t>monitoring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90" y="2743200"/>
            <a:ext cx="4590309" cy="3442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686" y="6123801"/>
            <a:ext cx="359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Insect monitoring trap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7914692" cy="480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Class pets can trigger symptoms </a:t>
            </a:r>
          </a:p>
          <a:p>
            <a:r>
              <a:rPr lang="en-US" sz="3600" dirty="0" smtClean="0"/>
              <a:t>Allergy sensitivities to pet bedding, media, and food items can </a:t>
            </a:r>
            <a:br>
              <a:rPr lang="en-US" sz="3600" dirty="0" smtClean="0"/>
            </a:br>
            <a:r>
              <a:rPr lang="en-US" sz="3600" dirty="0" smtClean="0"/>
              <a:t>also pose risks </a:t>
            </a:r>
            <a:br>
              <a:rPr lang="en-US" sz="3600" dirty="0" smtClean="0"/>
            </a:br>
            <a:endParaRPr lang="en-US" sz="36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7725" y="6176707"/>
            <a:ext cx="314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Class bunny eating Timothy grass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6"/>
          <a:stretch/>
        </p:blipFill>
        <p:spPr>
          <a:xfrm>
            <a:off x="6019800" y="3059584"/>
            <a:ext cx="2966522" cy="36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34375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3200" dirty="0" smtClean="0"/>
              <a:t>Identify allergy and asthma triggers in classrooms: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Mice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Class pets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M</a:t>
            </a:r>
            <a:r>
              <a:rPr lang="en-US" sz="3200" dirty="0" smtClean="0"/>
              <a:t>old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Cockroaches</a:t>
            </a:r>
          </a:p>
          <a:p>
            <a:pPr marL="465138" lvl="2" indent="-465138">
              <a:buFont typeface="+mj-lt"/>
              <a:buAutoNum type="arabicPeriod" startAt="5"/>
            </a:pPr>
            <a:r>
              <a:rPr lang="en-US" sz="3200" dirty="0" smtClean="0"/>
              <a:t>Chemical </a:t>
            </a:r>
            <a:br>
              <a:rPr lang="en-US" sz="3200" dirty="0" smtClean="0"/>
            </a:br>
            <a:r>
              <a:rPr lang="en-US" sz="3200" dirty="0" smtClean="0"/>
              <a:t>sensitivity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4329" y="2590800"/>
            <a:ext cx="5014871" cy="3692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400800"/>
            <a:ext cx="550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- 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7914692" cy="480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Districts should have a class </a:t>
            </a:r>
            <a:r>
              <a:rPr lang="en-US" sz="3600" dirty="0"/>
              <a:t>pet </a:t>
            </a:r>
            <a:r>
              <a:rPr lang="en-US" sz="3600" dirty="0" smtClean="0"/>
              <a:t>policy </a:t>
            </a:r>
          </a:p>
          <a:p>
            <a:pPr lvl="1"/>
            <a:r>
              <a:rPr lang="en-US" sz="2800" dirty="0" smtClean="0"/>
              <a:t>Pets </a:t>
            </a:r>
            <a:r>
              <a:rPr lang="en-US" sz="2800" dirty="0"/>
              <a:t>are to be cleaned out by the responsible </a:t>
            </a:r>
            <a:r>
              <a:rPr lang="en-US" sz="2800" dirty="0" smtClean="0"/>
              <a:t>teacher</a:t>
            </a:r>
          </a:p>
          <a:p>
            <a:pPr lvl="1"/>
            <a:r>
              <a:rPr lang="en-US" sz="2800" dirty="0" smtClean="0"/>
              <a:t>School </a:t>
            </a:r>
            <a:r>
              <a:rPr lang="en-US" sz="2800" dirty="0"/>
              <a:t>nurse consulted prior to housing an animal in a classroom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56289"/>
            <a:ext cx="8763000" cy="27017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8612" y="4336277"/>
            <a:ext cx="2868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Class chick embryology study</a:t>
            </a:r>
          </a:p>
        </p:txBody>
      </p:sp>
    </p:spTree>
    <p:extLst>
      <p:ext uri="{BB962C8B-B14F-4D97-AF65-F5344CB8AC3E}">
        <p14:creationId xmlns:p14="http://schemas.microsoft.com/office/powerpoint/2010/main" val="32570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17952"/>
            <a:ext cx="7914692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Fish tanks and aquatic habitats can support mold</a:t>
            </a:r>
          </a:p>
          <a:p>
            <a:r>
              <a:rPr lang="en-US" sz="3200" dirty="0" smtClean="0"/>
              <a:t>Pet foods stored incorrectly (out of air-tight containers) can serve</a:t>
            </a:r>
            <a:br>
              <a:rPr lang="en-US" sz="3200" dirty="0" smtClean="0"/>
            </a:br>
            <a:r>
              <a:rPr lang="en-US" sz="3200" dirty="0" smtClean="0"/>
              <a:t>as </a:t>
            </a:r>
            <a:r>
              <a:rPr lang="en-US" sz="3200" u="sng" dirty="0" smtClean="0"/>
              <a:t>pest</a:t>
            </a:r>
            <a:r>
              <a:rPr lang="en-US" sz="3200" dirty="0" smtClean="0"/>
              <a:t> food as </a:t>
            </a:r>
            <a:br>
              <a:rPr lang="en-US" sz="3200" dirty="0" smtClean="0"/>
            </a:br>
            <a:r>
              <a:rPr lang="en-US" sz="3200" dirty="0" smtClean="0"/>
              <a:t>opposed to </a:t>
            </a:r>
            <a:r>
              <a:rPr lang="en-US" sz="3200" u="sng" dirty="0" smtClean="0"/>
              <a:t>pet</a:t>
            </a:r>
            <a:r>
              <a:rPr lang="en-US" sz="3200" dirty="0" smtClean="0"/>
              <a:t> food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746"/>
            <a:ext cx="3911600" cy="293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74" y="5825424"/>
            <a:ext cx="40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White fungal growth on a fish tank 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Allergy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Asthma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riggers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354710" cy="3428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12648" y="1706052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Defined as an adverse reaction(s) to ambient doses of toxic chemicals contained in air, food, and water</a:t>
            </a:r>
          </a:p>
          <a:p>
            <a:r>
              <a:rPr lang="en-US" sz="3200" dirty="0" smtClean="0"/>
              <a:t>The sensitive person presents with multi-system complaints</a:t>
            </a:r>
          </a:p>
        </p:txBody>
      </p:sp>
    </p:spTree>
    <p:extLst>
      <p:ext uri="{BB962C8B-B14F-4D97-AF65-F5344CB8AC3E}">
        <p14:creationId xmlns:p14="http://schemas.microsoft.com/office/powerpoint/2010/main" val="25727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12648" y="1706052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Multiple chemical sensitivity (MCS) is a medical condition and recognized as a disabling condition by the Social Security Administration and the Department of Housing and Urban Development</a:t>
            </a:r>
          </a:p>
          <a:p>
            <a:r>
              <a:rPr lang="en-US" sz="2800" dirty="0" smtClean="0"/>
              <a:t>MCS is covered under the </a:t>
            </a:r>
            <a:br>
              <a:rPr lang="en-US" sz="2800" dirty="0" smtClean="0"/>
            </a:br>
            <a:r>
              <a:rPr lang="en-US" sz="2800" dirty="0" smtClean="0"/>
              <a:t>Americans with Disabilities Act</a:t>
            </a:r>
          </a:p>
          <a:p>
            <a:r>
              <a:rPr lang="en-US" sz="2800" dirty="0" smtClean="0"/>
              <a:t>Schools must </a:t>
            </a:r>
            <a:br>
              <a:rPr lang="en-US" sz="2800" dirty="0" smtClean="0"/>
            </a:br>
            <a:r>
              <a:rPr lang="en-US" sz="2800" dirty="0" smtClean="0"/>
              <a:t>provide reasonable </a:t>
            </a:r>
            <a:br>
              <a:rPr lang="en-US" sz="2800" dirty="0" smtClean="0"/>
            </a:br>
            <a:r>
              <a:rPr lang="en-US" sz="2800" dirty="0" smtClean="0"/>
              <a:t>accommodations 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93265"/>
            <a:ext cx="3387932" cy="33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1534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Most sufferers complain of at least several of the following: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B</a:t>
            </a:r>
            <a:r>
              <a:rPr lang="en-US" dirty="0" smtClean="0"/>
              <a:t>urning</a:t>
            </a:r>
            <a:r>
              <a:rPr lang="en-US" dirty="0"/>
              <a:t>, stinging eyes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</a:t>
            </a:r>
            <a:r>
              <a:rPr lang="en-US" dirty="0" smtClean="0"/>
              <a:t>heezing</a:t>
            </a:r>
            <a:r>
              <a:rPr lang="en-US" dirty="0"/>
              <a:t>, breathlessness nausea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Poor memory and concentration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Sensitivity to light and noise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Extreme fatigue</a:t>
            </a:r>
            <a:endParaRPr lang="en-US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Headaches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Migraine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Vertigo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Dizziness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334000" y="2286000"/>
            <a:ext cx="8153400" cy="495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Rhinitis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Sore throat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Cough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Sinus 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Skin rashes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Pruritus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Sleeping problems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Digestive upset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Muscle and joint 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462" y="895290"/>
            <a:ext cx="354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This is not a comprehensive list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51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199"/>
            <a:ext cx="8385048" cy="49625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main mechanism for chemical sensitivity is the failure of the body’s enzyme detoxification pathways to adequately clear chemical </a:t>
            </a:r>
            <a:r>
              <a:rPr lang="en-US" sz="3200" dirty="0" smtClean="0"/>
              <a:t>compounds </a:t>
            </a:r>
          </a:p>
          <a:p>
            <a:r>
              <a:rPr lang="en-US" sz="3200" dirty="0" smtClean="0"/>
              <a:t>The </a:t>
            </a:r>
            <a:r>
              <a:rPr lang="en-US" sz="3200" dirty="0"/>
              <a:t>rise in asthma, chronic fatigue syndrome, Attention Deficit Disorder,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second-hand </a:t>
            </a:r>
            <a:r>
              <a:rPr lang="en-US" sz="3200" dirty="0"/>
              <a:t>smoke lung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disease are </a:t>
            </a:r>
            <a:r>
              <a:rPr lang="en-US" sz="3200" dirty="0"/>
              <a:t>all examples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chemical </a:t>
            </a:r>
            <a:r>
              <a:rPr lang="en-US" sz="3200" dirty="0" smtClean="0"/>
              <a:t>sensitivity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5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Chemical Sensitivity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85299"/>
            <a:ext cx="3541390" cy="23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09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33650"/>
            <a:ext cx="3311732" cy="1655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6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Emergency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H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otlines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R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34466"/>
          </a:xfrm>
        </p:spPr>
        <p:txBody>
          <a:bodyPr>
            <a:normAutofit/>
          </a:bodyPr>
          <a:lstStyle/>
          <a:p>
            <a:r>
              <a:rPr lang="en-US" dirty="0" smtClean="0"/>
              <a:t>American Association of Poison </a:t>
            </a:r>
            <a:br>
              <a:rPr lang="en-US" dirty="0" smtClean="0"/>
            </a:br>
            <a:r>
              <a:rPr lang="en-US" dirty="0" smtClean="0"/>
              <a:t>Control Center (AAPCC)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 </a:t>
            </a:r>
            <a:r>
              <a:rPr lang="en-US" dirty="0"/>
              <a:t>the U.S. call 1-800-222-</a:t>
            </a:r>
            <a:r>
              <a:rPr lang="en-US" dirty="0" smtClean="0"/>
              <a:t>1222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www.aapcc.org</a:t>
            </a:r>
          </a:p>
          <a:p>
            <a:r>
              <a:rPr lang="en-US" dirty="0" smtClean="0"/>
              <a:t>National Pesticide Information Center (NPIC)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npic.orst.edu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npic@ace.orst.edu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1-800-858-7378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Information in English </a:t>
            </a:r>
            <a:br>
              <a:rPr lang="en-US" dirty="0" smtClean="0"/>
            </a:br>
            <a:r>
              <a:rPr lang="en-US" dirty="0" smtClean="0"/>
              <a:t>and Spanish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9" y="4348125"/>
            <a:ext cx="4034367" cy="23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7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 for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otifying and Educating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arents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bout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ed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5123934"/>
          </a:xfrm>
        </p:spPr>
        <p:txBody>
          <a:bodyPr>
            <a:normAutofit/>
          </a:bodyPr>
          <a:lstStyle/>
          <a:p>
            <a:r>
              <a:rPr lang="en-US" dirty="0" smtClean="0"/>
              <a:t>Bed bugs show up in schools</a:t>
            </a:r>
          </a:p>
          <a:p>
            <a:r>
              <a:rPr lang="en-US" dirty="0" smtClean="0"/>
              <a:t>Parents and school staff panic </a:t>
            </a:r>
            <a:br>
              <a:rPr lang="en-US" dirty="0" smtClean="0"/>
            </a:br>
            <a:r>
              <a:rPr lang="en-US" dirty="0" smtClean="0"/>
              <a:t>less if they are informed about </a:t>
            </a:r>
            <a:br>
              <a:rPr lang="en-US" dirty="0" smtClean="0"/>
            </a:br>
            <a:r>
              <a:rPr lang="en-US" dirty="0" smtClean="0"/>
              <a:t>bed bugs</a:t>
            </a:r>
          </a:p>
          <a:p>
            <a:r>
              <a:rPr lang="en-US" dirty="0" smtClean="0"/>
              <a:t>Increasing number of families </a:t>
            </a:r>
            <a:br>
              <a:rPr lang="en-US" dirty="0" smtClean="0"/>
            </a:br>
            <a:r>
              <a:rPr lang="en-US" dirty="0" smtClean="0"/>
              <a:t>battling bed bugs at home</a:t>
            </a:r>
          </a:p>
          <a:p>
            <a:r>
              <a:rPr lang="en-US" dirty="0" smtClean="0"/>
              <a:t>Bed bug policy</a:t>
            </a:r>
          </a:p>
          <a:p>
            <a:r>
              <a:rPr lang="en-US" dirty="0" smtClean="0"/>
              <a:t>Communicate instructions on </a:t>
            </a:r>
            <a:br>
              <a:rPr lang="en-US" dirty="0" smtClean="0"/>
            </a:br>
            <a:r>
              <a:rPr lang="en-US" dirty="0" smtClean="0"/>
              <a:t>how to send students to </a:t>
            </a:r>
            <a:br>
              <a:rPr lang="en-US" dirty="0" smtClean="0"/>
            </a:br>
            <a:r>
              <a:rPr lang="en-US" dirty="0" smtClean="0"/>
              <a:t>school free of bed bugs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34066"/>
            <a:ext cx="2984593" cy="3998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9669" y="5950303"/>
            <a:ext cx="40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Bed bugs</a:t>
            </a:r>
            <a:br>
              <a:rPr lang="en-US" i="1" dirty="0" smtClean="0"/>
            </a:br>
            <a:r>
              <a:rPr lang="en-US" i="1" dirty="0" smtClean="0"/>
              <a:t>– Alex </a:t>
            </a:r>
            <a:r>
              <a:rPr lang="en-US" i="1" dirty="0" err="1" smtClean="0"/>
              <a:t>Yelich</a:t>
            </a:r>
            <a:r>
              <a:rPr lang="en-US" i="1" dirty="0" smtClean="0"/>
              <a:t>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35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471356" cy="5123934"/>
          </a:xfrm>
        </p:spPr>
        <p:txBody>
          <a:bodyPr>
            <a:normAutofit fontScale="92500" lnSpcReduction="2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Some </a:t>
            </a:r>
            <a:r>
              <a:rPr lang="en-US" sz="3000" dirty="0"/>
              <a:t>states require </a:t>
            </a:r>
            <a:r>
              <a:rPr lang="en-US" sz="3000" dirty="0" smtClean="0"/>
              <a:t>notification </a:t>
            </a:r>
            <a:r>
              <a:rPr lang="en-US" sz="3000" dirty="0"/>
              <a:t>of parents and staff </a:t>
            </a:r>
            <a:endParaRPr lang="en-US" sz="3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b="1" dirty="0" smtClean="0"/>
              <a:t>Roving </a:t>
            </a:r>
            <a:r>
              <a:rPr lang="en-US" sz="3000" b="1" dirty="0"/>
              <a:t>bed </a:t>
            </a:r>
            <a:r>
              <a:rPr lang="en-US" sz="3000" b="1" dirty="0" smtClean="0"/>
              <a:t>bugs are commonly found</a:t>
            </a:r>
            <a:endParaRPr lang="en-US" sz="3000" b="1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/>
              <a:t>Bed bug training presentation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smtClean="0">
                <a:solidFill>
                  <a:srgbClr val="0000FF"/>
                </a:solidFill>
              </a:rPr>
              <a:t>www2.epa.gov/sites/production/files/documents/BB_in_Schools_May_2012.pdf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Action Plan </a:t>
            </a:r>
            <a:r>
              <a:rPr lang="en-US" sz="3000" dirty="0"/>
              <a:t>for schools </a:t>
            </a: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www.vdacs.virginia.gov/pesticides/pdffiles/bb-schools1.pdf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Bed bug resources for schools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://www.maine.gov/dhhs/mecdc/infectious-disease/epi/bedbugs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Bed bug information kit for schools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://www.uft.org/files/attachments/doe-bed-bug-info-kit-feb-2011.pdf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7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 for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otifying and Educating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arents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bout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ed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Disease Vectors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49098" y="2971800"/>
            <a:ext cx="8471356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Mosquitoes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 standing water &gt;4 days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Wear </a:t>
            </a:r>
            <a:r>
              <a:rPr lang="en-US" dirty="0"/>
              <a:t>light colored clothing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loose </a:t>
            </a:r>
            <a:r>
              <a:rPr lang="en-US" dirty="0"/>
              <a:t>fitting long-sleeves, long pants and </a:t>
            </a:r>
            <a:r>
              <a:rPr lang="en-US" dirty="0" smtClean="0"/>
              <a:t>socks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Insect repellant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For help </a:t>
            </a:r>
            <a:r>
              <a:rPr lang="en-US" dirty="0"/>
              <a:t>selecting </a:t>
            </a:r>
            <a:r>
              <a:rPr lang="en-US" dirty="0" smtClean="0"/>
              <a:t>an insect or tick repellant go </a:t>
            </a:r>
            <a:r>
              <a:rPr lang="en-US" dirty="0"/>
              <a:t>to the EPA search page: </a:t>
            </a:r>
            <a:r>
              <a:rPr lang="en-US" i="1" dirty="0">
                <a:solidFill>
                  <a:srgbClr val="0000FF"/>
                </a:solidFill>
              </a:rPr>
              <a:t>https://www.epa.gov/insect-repellents/find-insect-repellent-right-you#searchform</a:t>
            </a:r>
            <a:endParaRPr lang="en-US" i="1" dirty="0" smtClean="0"/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97" y="838200"/>
            <a:ext cx="38862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3842" y="1874917"/>
            <a:ext cx="403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Mosquitoes develop in water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90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Objectives - 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458200" cy="5486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3200" dirty="0" smtClean="0"/>
              <a:t>Emergency hotlines and resources</a:t>
            </a:r>
            <a:endParaRPr lang="en-US" sz="32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3200" dirty="0" smtClean="0"/>
              <a:t>Notifying </a:t>
            </a:r>
            <a:r>
              <a:rPr lang="en-US" sz="3200" dirty="0"/>
              <a:t>parents </a:t>
            </a:r>
            <a:r>
              <a:rPr lang="en-US" sz="3200" dirty="0" smtClean="0"/>
              <a:t>about bed bugs</a:t>
            </a:r>
            <a:endParaRPr lang="en-US" sz="32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3200" dirty="0" smtClean="0"/>
              <a:t>Preventing </a:t>
            </a:r>
            <a:r>
              <a:rPr lang="en-US" sz="3200" dirty="0"/>
              <a:t>encounters with mosquitoes, </a:t>
            </a:r>
            <a:r>
              <a:rPr lang="en-US" sz="3200" dirty="0" smtClean="0"/>
              <a:t>ticks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3200" dirty="0" smtClean="0"/>
              <a:t>Sanitation </a:t>
            </a:r>
            <a:br>
              <a:rPr lang="en-US" sz="3200" dirty="0" smtClean="0"/>
            </a:br>
            <a:r>
              <a:rPr lang="en-US" sz="3200" dirty="0" smtClean="0"/>
              <a:t>measures 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/>
              <a:t>norovirus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flu</a:t>
            </a:r>
          </a:p>
          <a:p>
            <a:pPr marL="514350" lvl="0" indent="-514350">
              <a:buFont typeface="+mj-lt"/>
              <a:buAutoNum type="arabicPeriod" startAt="6"/>
            </a:pPr>
            <a:endParaRPr lang="en-US" sz="3200" dirty="0" smtClean="0"/>
          </a:p>
          <a:p>
            <a:pPr lvl="1">
              <a:buNone/>
            </a:pPr>
            <a:endParaRPr lang="en-US" sz="32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6462"/>
            <a:ext cx="4688006" cy="3125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70681" y="1828800"/>
            <a:ext cx="8471356" cy="533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Ticks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Remove ticks immediately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Wear protective clothing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Information on tick species distribution, diseases, life cycle and best practices can be </a:t>
            </a:r>
            <a:r>
              <a:rPr lang="en-US" sz="2800" dirty="0"/>
              <a:t>found at: </a:t>
            </a:r>
            <a:r>
              <a:rPr lang="en-US" sz="2800" i="1" dirty="0">
                <a:solidFill>
                  <a:srgbClr val="0000FF"/>
                </a:solidFill>
              </a:rPr>
              <a:t>https://</a:t>
            </a:r>
            <a:r>
              <a:rPr lang="en-US" sz="2800" i="1" dirty="0" smtClean="0">
                <a:solidFill>
                  <a:srgbClr val="0000FF"/>
                </a:solidFill>
              </a:rPr>
              <a:t>www.ncipmc.org/action/alerts/ticks.pdf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IPM tick action plans </a:t>
            </a:r>
            <a:r>
              <a:rPr lang="en-US" sz="2800" dirty="0" smtClean="0"/>
              <a:t>can be found at: </a:t>
            </a:r>
            <a:r>
              <a:rPr lang="en-US" sz="2800" i="1" dirty="0" smtClean="0">
                <a:solidFill>
                  <a:srgbClr val="0000FF"/>
                </a:solidFill>
              </a:rPr>
              <a:t>http</a:t>
            </a:r>
            <a:r>
              <a:rPr lang="en-US" sz="2800" i="1" dirty="0">
                <a:solidFill>
                  <a:srgbClr val="0000FF"/>
                </a:solidFill>
              </a:rPr>
              <a:t>://www.extension.org/pages/24666/ipm-action-plan-for-eastern-us-ticks#.</a:t>
            </a:r>
            <a:r>
              <a:rPr lang="en-US" sz="2800" i="1" dirty="0" smtClean="0">
                <a:solidFill>
                  <a:srgbClr val="0000FF"/>
                </a:solidFill>
              </a:rPr>
              <a:t>VPJe9o05Cos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Reducing </a:t>
            </a:r>
            <a:r>
              <a:rPr lang="en-US" sz="2800" dirty="0">
                <a:solidFill>
                  <a:schemeClr val="tx1"/>
                </a:solidFill>
              </a:rPr>
              <a:t>E</a:t>
            </a:r>
            <a:r>
              <a:rPr lang="en-US" sz="2800" dirty="0" smtClean="0">
                <a:solidFill>
                  <a:schemeClr val="tx1"/>
                </a:solidFill>
              </a:rPr>
              <a:t>ncounters </a:t>
            </a:r>
            <a:r>
              <a:rPr lang="en-US" sz="2800" dirty="0">
                <a:solidFill>
                  <a:schemeClr val="tx1"/>
                </a:solidFill>
              </a:rPr>
              <a:t>with Disease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Vectors </a:t>
            </a:r>
            <a:r>
              <a:rPr lang="en-US" sz="2800" dirty="0">
                <a:solidFill>
                  <a:schemeClr val="tx1"/>
                </a:solidFill>
              </a:rPr>
              <a:t>on S</a:t>
            </a:r>
            <a:r>
              <a:rPr lang="en-US" sz="2800" dirty="0" smtClean="0">
                <a:solidFill>
                  <a:schemeClr val="tx1"/>
                </a:solidFill>
              </a:rPr>
              <a:t>chool </a:t>
            </a:r>
            <a:r>
              <a:rPr lang="en-US" sz="2800" dirty="0">
                <a:solidFill>
                  <a:schemeClr val="tx1"/>
                </a:solidFill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rounds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5000"/>
          <a:stretch/>
        </p:blipFill>
        <p:spPr>
          <a:xfrm>
            <a:off x="5735640" y="228600"/>
            <a:ext cx="3218470" cy="2993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4151" y="350316"/>
            <a:ext cx="2441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Remove ticks immediately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889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Stinging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nsects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53184"/>
            <a:ext cx="4918849" cy="329278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32648" cy="5334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Some stinging insects require urgent attention</a:t>
            </a:r>
          </a:p>
          <a:p>
            <a:r>
              <a:rPr lang="en-US" sz="3200" dirty="0" smtClean="0"/>
              <a:t>Stinging insects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Strongly scented products attract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Strong sweat smells agitate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000" dirty="0" smtClean="0"/>
              <a:t>Sting sensitive students wear light colored clothing, with long </a:t>
            </a:r>
            <a:br>
              <a:rPr lang="en-US" sz="3000" dirty="0" smtClean="0"/>
            </a:br>
            <a:r>
              <a:rPr lang="en-US" sz="3000" dirty="0" smtClean="0"/>
              <a:t>sleeves and long plants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3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28800" y="6350000"/>
            <a:ext cx="403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German </a:t>
            </a:r>
            <a:r>
              <a:rPr lang="en-US" i="1" dirty="0" err="1"/>
              <a:t>yellowjacket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48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7456" y="1540761"/>
            <a:ext cx="8471356" cy="3183639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/>
              <a:t>Avoid soda and sugary drinks outside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Outside </a:t>
            </a:r>
            <a:r>
              <a:rPr lang="en-US" sz="3200" dirty="0"/>
              <a:t>keep food and drinks </a:t>
            </a:r>
            <a:r>
              <a:rPr lang="en-US" sz="3200" dirty="0" smtClean="0"/>
              <a:t>containerized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Consume carefully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Wrap </a:t>
            </a:r>
            <a:r>
              <a:rPr lang="en-US" sz="3200" dirty="0"/>
              <a:t>waste up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before disposing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3200" dirty="0" smtClean="0"/>
              <a:t>No bare feet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Reducing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ncounters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Stinging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nsects on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chool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rounds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70781"/>
            <a:ext cx="4915943" cy="3648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067" y="5684335"/>
            <a:ext cx="225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Red imported fire ant </a:t>
            </a:r>
          </a:p>
          <a:p>
            <a:pPr algn="r"/>
            <a:r>
              <a:rPr lang="en-US" i="1" dirty="0" smtClean="0"/>
              <a:t>– Alexanderwild.com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09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Measures for Norovirus and Flu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382000" cy="5504934"/>
          </a:xfrm>
        </p:spPr>
        <p:txBody>
          <a:bodyPr>
            <a:normAutofit/>
          </a:bodyPr>
          <a:lstStyle/>
          <a:p>
            <a:r>
              <a:rPr lang="en-US" sz="3200" b="1" dirty="0"/>
              <a:t>Cleaning</a:t>
            </a:r>
            <a:r>
              <a:rPr lang="en-US" sz="3200" dirty="0"/>
              <a:t> removes </a:t>
            </a:r>
            <a:r>
              <a:rPr lang="en-US" sz="3200" dirty="0" smtClean="0"/>
              <a:t>pathogens, dirt</a:t>
            </a:r>
          </a:p>
          <a:p>
            <a:r>
              <a:rPr lang="en-US" sz="3200" b="1" dirty="0" smtClean="0"/>
              <a:t>Disinfecting</a:t>
            </a:r>
            <a:r>
              <a:rPr lang="en-US" sz="3200" dirty="0" smtClean="0"/>
              <a:t> </a:t>
            </a:r>
            <a:r>
              <a:rPr lang="en-US" sz="3200" dirty="0"/>
              <a:t>kills </a:t>
            </a:r>
            <a:r>
              <a:rPr lang="en-US" sz="3200" dirty="0" smtClean="0"/>
              <a:t>pathogens</a:t>
            </a:r>
          </a:p>
          <a:p>
            <a:r>
              <a:rPr lang="en-US" sz="3200" b="1" dirty="0" smtClean="0"/>
              <a:t>Sanitizing</a:t>
            </a:r>
            <a:r>
              <a:rPr lang="en-US" sz="3200" dirty="0" smtClean="0"/>
              <a:t> </a:t>
            </a:r>
            <a:r>
              <a:rPr lang="en-US" sz="3200" dirty="0"/>
              <a:t>lowers the </a:t>
            </a:r>
            <a:r>
              <a:rPr lang="en-US" sz="3200" dirty="0" smtClean="0"/>
              <a:t>number </a:t>
            </a:r>
            <a:r>
              <a:rPr lang="en-US" sz="3200" dirty="0"/>
              <a:t>of </a:t>
            </a:r>
            <a:r>
              <a:rPr lang="en-US" sz="3200" dirty="0" smtClean="0"/>
              <a:t>pathogens to </a:t>
            </a:r>
            <a:r>
              <a:rPr lang="en-US" sz="3200" dirty="0"/>
              <a:t>a safe </a:t>
            </a:r>
            <a:r>
              <a:rPr lang="en-US" sz="3200" dirty="0" smtClean="0"/>
              <a:t>level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3" y="3549985"/>
            <a:ext cx="4800600" cy="3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and Antimicrobials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67133"/>
            <a:ext cx="8235932" cy="352373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Sanitation</a:t>
            </a:r>
            <a:r>
              <a:rPr lang="en-US" sz="3200" dirty="0" smtClean="0"/>
              <a:t> </a:t>
            </a:r>
            <a:r>
              <a:rPr lang="en-US" sz="3200" u="sng" dirty="0" smtClean="0"/>
              <a:t>reduces</a:t>
            </a:r>
            <a:r>
              <a:rPr lang="en-US" sz="3200" dirty="0" smtClean="0"/>
              <a:t> </a:t>
            </a:r>
            <a:r>
              <a:rPr lang="en-US" sz="3200" dirty="0"/>
              <a:t>the number of disease-causing organisms to non-threatening </a:t>
            </a:r>
            <a:r>
              <a:rPr lang="en-US" sz="3200" dirty="0" smtClean="0"/>
              <a:t>levels </a:t>
            </a:r>
          </a:p>
          <a:p>
            <a:r>
              <a:rPr lang="en-US" sz="3200" b="1" dirty="0" smtClean="0"/>
              <a:t>Disinfection</a:t>
            </a:r>
            <a:r>
              <a:rPr lang="en-US" sz="3200" dirty="0" smtClean="0"/>
              <a:t> destroys microorganisms, does </a:t>
            </a:r>
            <a:r>
              <a:rPr lang="en-US" sz="3200" u="sng" dirty="0" smtClean="0"/>
              <a:t>not</a:t>
            </a:r>
            <a:r>
              <a:rPr lang="en-US" sz="3200" dirty="0" smtClean="0"/>
              <a:t> </a:t>
            </a:r>
            <a:r>
              <a:rPr lang="en-US" sz="3200" dirty="0"/>
              <a:t>kill all </a:t>
            </a:r>
            <a:r>
              <a:rPr lang="en-US" sz="3200" dirty="0" smtClean="0"/>
              <a:t>pathogens</a:t>
            </a:r>
          </a:p>
          <a:p>
            <a:r>
              <a:rPr lang="en-US" sz="3200" b="1" dirty="0" smtClean="0"/>
              <a:t>Sterilization</a:t>
            </a:r>
            <a:r>
              <a:rPr lang="en-US" sz="3200" dirty="0" smtClean="0"/>
              <a:t> kills </a:t>
            </a:r>
            <a:br>
              <a:rPr lang="en-US" sz="3200" dirty="0" smtClean="0"/>
            </a:br>
            <a:r>
              <a:rPr lang="en-US" sz="3200" b="1" dirty="0" smtClean="0"/>
              <a:t>all</a:t>
            </a:r>
            <a:r>
              <a:rPr lang="en-US" sz="3200" dirty="0" smtClean="0"/>
              <a:t> disease-causing </a:t>
            </a:r>
            <a:br>
              <a:rPr lang="en-US" sz="3200" dirty="0" smtClean="0"/>
            </a:br>
            <a:r>
              <a:rPr lang="en-US" sz="3200" dirty="0" smtClean="0"/>
              <a:t>pathogens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00" y="3569732"/>
            <a:ext cx="4724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28" y="4257328"/>
            <a:ext cx="2829272" cy="282927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734066"/>
            <a:ext cx="8232648" cy="512393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Influenza </a:t>
            </a:r>
            <a:r>
              <a:rPr lang="en-US" sz="3200" dirty="0"/>
              <a:t>virus can survive </a:t>
            </a:r>
            <a:r>
              <a:rPr lang="en-US" sz="3200" dirty="0" smtClean="0"/>
              <a:t>on surfaces 2 - </a:t>
            </a:r>
            <a:r>
              <a:rPr lang="en-US" sz="3200" dirty="0"/>
              <a:t>8 </a:t>
            </a:r>
            <a:r>
              <a:rPr lang="en-US" sz="3200" dirty="0" smtClean="0"/>
              <a:t>hours</a:t>
            </a:r>
          </a:p>
          <a:p>
            <a:r>
              <a:rPr lang="en-US" sz="3200" dirty="0" smtClean="0"/>
              <a:t>Influenza </a:t>
            </a:r>
            <a:r>
              <a:rPr lang="en-US" sz="3200" dirty="0"/>
              <a:t>virus </a:t>
            </a:r>
            <a:r>
              <a:rPr lang="en-US" sz="3200" dirty="0" smtClean="0"/>
              <a:t>destroyed </a:t>
            </a:r>
            <a:r>
              <a:rPr lang="en-US" sz="3200" dirty="0"/>
              <a:t>by heat (</a:t>
            </a:r>
            <a:r>
              <a:rPr lang="en-US" sz="3200" dirty="0" smtClean="0"/>
              <a:t>167-212°F), chemical germicides: chlorine</a:t>
            </a:r>
            <a:r>
              <a:rPr lang="en-US" sz="3200" dirty="0"/>
              <a:t>, hydrogen peroxide, </a:t>
            </a:r>
            <a:r>
              <a:rPr lang="en-US" sz="3200" dirty="0" smtClean="0"/>
              <a:t>detergents, </a:t>
            </a:r>
            <a:r>
              <a:rPr lang="en-US" sz="3200" dirty="0" err="1" smtClean="0"/>
              <a:t>iodophors</a:t>
            </a:r>
            <a:r>
              <a:rPr lang="en-US" sz="3200" dirty="0" smtClean="0"/>
              <a:t>, alcohols </a:t>
            </a:r>
          </a:p>
          <a:p>
            <a:r>
              <a:rPr lang="en-US" sz="3200" dirty="0" smtClean="0"/>
              <a:t>Concentration and length of </a:t>
            </a:r>
            <a:br>
              <a:rPr lang="en-US" sz="3200" dirty="0" smtClean="0"/>
            </a:br>
            <a:r>
              <a:rPr lang="en-US" sz="3200" dirty="0" smtClean="0"/>
              <a:t>time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Measures for Norovirus and Flu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0352" y="1684345"/>
            <a:ext cx="8308848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Alcohol wipes and gels</a:t>
            </a:r>
          </a:p>
          <a:p>
            <a:r>
              <a:rPr lang="en-US" sz="3200" dirty="0" smtClean="0"/>
              <a:t>Virus transfer from objects to person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562600" y="3886199"/>
            <a:ext cx="3314700" cy="2598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Droplets </a:t>
            </a:r>
            <a:r>
              <a:rPr lang="en-US" dirty="0"/>
              <a:t>from a cough or sneeze </a:t>
            </a:r>
            <a:r>
              <a:rPr lang="en-US" dirty="0" smtClean="0"/>
              <a:t>move </a:t>
            </a:r>
            <a:r>
              <a:rPr lang="en-US" dirty="0"/>
              <a:t>through the </a:t>
            </a:r>
            <a:r>
              <a:rPr lang="en-US" dirty="0" smtClean="0"/>
              <a:t>air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692"/>
            <a:ext cx="5524500" cy="38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734066"/>
            <a:ext cx="8385048" cy="3142734"/>
          </a:xfrm>
        </p:spPr>
        <p:txBody>
          <a:bodyPr>
            <a:noAutofit/>
          </a:bodyPr>
          <a:lstStyle/>
          <a:p>
            <a:r>
              <a:rPr lang="en-US" sz="3200" dirty="0" smtClean="0"/>
              <a:t>Tissues thrown </a:t>
            </a:r>
            <a:r>
              <a:rPr lang="en-US" sz="3200" dirty="0"/>
              <a:t>in </a:t>
            </a:r>
            <a:r>
              <a:rPr lang="en-US" sz="3200" dirty="0" smtClean="0"/>
              <a:t>trash or bagged </a:t>
            </a:r>
          </a:p>
          <a:p>
            <a:r>
              <a:rPr lang="en-US" sz="3200" dirty="0" smtClean="0"/>
              <a:t>Persons cleaning classrooms or emptying trash - wear gloves, then wash hands</a:t>
            </a:r>
          </a:p>
          <a:p>
            <a:r>
              <a:rPr lang="en-US" sz="3200" dirty="0" smtClean="0"/>
              <a:t>Surface cleaning with disinfectants </a:t>
            </a:r>
            <a:br>
              <a:rPr lang="en-US" sz="3200" dirty="0" smtClean="0"/>
            </a:br>
            <a:r>
              <a:rPr lang="en-US" sz="3200" dirty="0" smtClean="0"/>
              <a:t>according </a:t>
            </a:r>
            <a:r>
              <a:rPr lang="en-US" sz="3200" dirty="0"/>
              <a:t>to </a:t>
            </a:r>
            <a:r>
              <a:rPr lang="en-US" sz="3200" dirty="0" smtClean="0"/>
              <a:t>label directions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6" y="2977760"/>
            <a:ext cx="2480733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5676" y="1676400"/>
            <a:ext cx="8458200" cy="2971800"/>
          </a:xfrm>
        </p:spPr>
        <p:txBody>
          <a:bodyPr>
            <a:noAutofit/>
          </a:bodyPr>
          <a:lstStyle/>
          <a:p>
            <a:r>
              <a:rPr lang="en-US" sz="3100" dirty="0"/>
              <a:t>Wash surfaces with </a:t>
            </a:r>
            <a:r>
              <a:rPr lang="en-US" sz="3100" dirty="0" smtClean="0"/>
              <a:t>general cleaner </a:t>
            </a:r>
            <a:r>
              <a:rPr lang="en-US" sz="3100" dirty="0"/>
              <a:t>to remove dirt and organic matter </a:t>
            </a:r>
            <a:r>
              <a:rPr lang="en-US" sz="3100" u="sng" dirty="0"/>
              <a:t>before</a:t>
            </a:r>
            <a:r>
              <a:rPr lang="en-US" sz="3100" dirty="0"/>
              <a:t> disinfecting</a:t>
            </a:r>
          </a:p>
          <a:p>
            <a:r>
              <a:rPr lang="en-US" sz="3100" b="1" dirty="0" smtClean="0"/>
              <a:t>Always</a:t>
            </a:r>
            <a:r>
              <a:rPr lang="en-US" sz="3100" dirty="0" smtClean="0"/>
              <a:t> </a:t>
            </a:r>
            <a:r>
              <a:rPr lang="en-US" sz="3100" dirty="0"/>
              <a:t>follow label directions </a:t>
            </a:r>
            <a:endParaRPr lang="en-US" sz="3100" dirty="0" smtClean="0"/>
          </a:p>
          <a:p>
            <a:r>
              <a:rPr lang="en-US" sz="3100" dirty="0" smtClean="0"/>
              <a:t>Rinse </a:t>
            </a:r>
            <a:r>
              <a:rPr lang="en-US" sz="3100" dirty="0"/>
              <a:t>with </a:t>
            </a:r>
            <a:r>
              <a:rPr lang="en-US" sz="3100" dirty="0" smtClean="0"/>
              <a:t>water </a:t>
            </a:r>
            <a:r>
              <a:rPr lang="en-US" sz="3100" u="sng" dirty="0" smtClean="0"/>
              <a:t>if </a:t>
            </a:r>
            <a:br>
              <a:rPr lang="en-US" sz="3100" u="sng" dirty="0" smtClean="0"/>
            </a:br>
            <a:r>
              <a:rPr lang="en-US" sz="3100" u="sng" dirty="0" smtClean="0"/>
              <a:t>instructed</a:t>
            </a:r>
          </a:p>
          <a:p>
            <a:r>
              <a:rPr lang="en-US" sz="3100" dirty="0" smtClean="0"/>
              <a:t>Approved </a:t>
            </a:r>
            <a:br>
              <a:rPr lang="en-US" sz="3100" dirty="0" smtClean="0"/>
            </a:br>
            <a:r>
              <a:rPr lang="en-US" sz="3100" dirty="0" smtClean="0"/>
              <a:t>EPA-registered </a:t>
            </a:r>
            <a:br>
              <a:rPr lang="en-US" sz="3100" dirty="0" smtClean="0"/>
            </a:br>
            <a:r>
              <a:rPr lang="en-US" sz="3100" dirty="0" smtClean="0"/>
              <a:t>disinfectants</a:t>
            </a:r>
            <a:endParaRPr lang="en-US" sz="3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3718621"/>
            <a:ext cx="4501067" cy="30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66700" y="1452454"/>
            <a:ext cx="8458200" cy="4822950"/>
          </a:xfrm>
        </p:spPr>
        <p:txBody>
          <a:bodyPr>
            <a:noAutofit/>
          </a:bodyPr>
          <a:lstStyle/>
          <a:p>
            <a:r>
              <a:rPr lang="en-US" sz="3100" dirty="0" smtClean="0"/>
              <a:t>There </a:t>
            </a:r>
            <a:r>
              <a:rPr lang="en-US" sz="3100" dirty="0"/>
              <a:t>are a variety of hydrogen peroxide options, including Clorox Healthcare, that are effective at killing </a:t>
            </a:r>
            <a:r>
              <a:rPr lang="en-US" sz="3100" dirty="0" smtClean="0"/>
              <a:t>Norovirus </a:t>
            </a:r>
          </a:p>
          <a:p>
            <a:r>
              <a:rPr lang="en-US" sz="3100" dirty="0" smtClean="0"/>
              <a:t>These products can be used as a substitute for bleach-based products</a:t>
            </a:r>
          </a:p>
          <a:p>
            <a:r>
              <a:rPr lang="en-US" sz="3100" dirty="0" smtClean="0"/>
              <a:t>EPA </a:t>
            </a:r>
            <a:r>
              <a:rPr lang="en-US" sz="3100" dirty="0"/>
              <a:t>Registered Antimicrobial Products Effective Against Norovirus: </a:t>
            </a:r>
            <a:r>
              <a:rPr lang="en-US" sz="3100" i="1" dirty="0">
                <a:solidFill>
                  <a:srgbClr val="0000FF"/>
                </a:solidFill>
              </a:rPr>
              <a:t>https://www.epa.gov/sites/production/files/2016-06/documents/list_g_norovirus.pdf </a:t>
            </a:r>
          </a:p>
          <a:p>
            <a:endParaRPr lang="en-US" sz="3100" dirty="0" smtClean="0"/>
          </a:p>
          <a:p>
            <a:endParaRPr lang="en-US" sz="3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5552" y="2450181"/>
            <a:ext cx="8544508" cy="550493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Bed </a:t>
            </a:r>
            <a:r>
              <a:rPr lang="en-US" sz="3200" dirty="0"/>
              <a:t>bugs, head lice,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scabies mites</a:t>
            </a:r>
            <a:r>
              <a:rPr lang="en-US" sz="3200" dirty="0"/>
              <a:t>, and </a:t>
            </a:r>
            <a:r>
              <a:rPr lang="en-US" sz="3200" dirty="0" smtClean="0"/>
              <a:t>ringworm are </a:t>
            </a:r>
            <a:br>
              <a:rPr lang="en-US" sz="3200" dirty="0" smtClean="0"/>
            </a:br>
            <a:r>
              <a:rPr lang="en-US" sz="3200" dirty="0" smtClean="0"/>
              <a:t>communicable</a:t>
            </a:r>
          </a:p>
          <a:p>
            <a:r>
              <a:rPr lang="en-US" sz="3200" dirty="0" smtClean="0"/>
              <a:t>Bed bugs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Students with bed bugs should </a:t>
            </a:r>
            <a:r>
              <a:rPr lang="en-US" sz="2800" u="sng" dirty="0" smtClean="0"/>
              <a:t>not</a:t>
            </a:r>
            <a:r>
              <a:rPr lang="en-US" sz="2800" dirty="0" smtClean="0"/>
              <a:t> be excluded from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Takes months to control, some families do not have the resources to ever eradicate them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4078224" cy="2717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9333" y="2989228"/>
            <a:ext cx="229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– Alex Wild, </a:t>
            </a:r>
            <a:br>
              <a:rPr lang="en-US" i="1" dirty="0" smtClean="0"/>
            </a:br>
            <a:r>
              <a:rPr lang="en-US" i="1" dirty="0" smtClean="0"/>
              <a:t>alexanderwild.com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84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0901"/>
            <a:ext cx="4572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734066"/>
            <a:ext cx="8620708" cy="48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If </a:t>
            </a:r>
            <a:r>
              <a:rPr lang="en-US" sz="3200" dirty="0"/>
              <a:t>an EPA-registered disinfectant is not available, use </a:t>
            </a:r>
            <a:r>
              <a:rPr lang="en-US" sz="3200" dirty="0" smtClean="0"/>
              <a:t>chlorine </a:t>
            </a:r>
            <a:r>
              <a:rPr lang="en-US" sz="3200" dirty="0"/>
              <a:t>bleach </a:t>
            </a:r>
            <a:r>
              <a:rPr lang="en-US" sz="3200" dirty="0" smtClean="0"/>
              <a:t>solution: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1 </a:t>
            </a:r>
            <a:r>
              <a:rPr lang="en-US" sz="2800" dirty="0"/>
              <a:t>tablespoon of bleach to 1 quart (4 cups) of </a:t>
            </a:r>
            <a:r>
              <a:rPr lang="en-US" sz="2800" dirty="0" smtClean="0"/>
              <a:t>water or </a:t>
            </a:r>
            <a:r>
              <a:rPr lang="en-US" sz="2800" dirty="0"/>
              <a:t>¼ cup of bleach to 1 gallon (16 cups) of </a:t>
            </a:r>
            <a:r>
              <a:rPr lang="en-US" sz="2800" dirty="0" smtClean="0"/>
              <a:t>water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Apply solution </a:t>
            </a:r>
            <a:r>
              <a:rPr lang="en-US" sz="3200" dirty="0"/>
              <a:t>to </a:t>
            </a:r>
            <a:r>
              <a:rPr lang="en-US" sz="3200" dirty="0" smtClean="0"/>
              <a:t>surface </a:t>
            </a:r>
            <a:r>
              <a:rPr lang="en-US" sz="3200" dirty="0"/>
              <a:t>with a </a:t>
            </a:r>
            <a:r>
              <a:rPr lang="en-US" sz="3200" dirty="0" smtClean="0"/>
              <a:t>cloth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Let </a:t>
            </a:r>
            <a:r>
              <a:rPr lang="en-US" sz="3200" dirty="0"/>
              <a:t>it stand for 3 to 5 </a:t>
            </a:r>
            <a:r>
              <a:rPr lang="en-US" sz="3200" dirty="0" smtClean="0"/>
              <a:t>minutes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Rinse with </a:t>
            </a:r>
            <a:r>
              <a:rPr lang="en-US" sz="3200" dirty="0"/>
              <a:t>clean </a:t>
            </a:r>
            <a:r>
              <a:rPr lang="en-US" sz="3200" dirty="0" smtClean="0"/>
              <a:t>water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734066"/>
            <a:ext cx="4648200" cy="48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Disinfections require </a:t>
            </a:r>
            <a:r>
              <a:rPr lang="en-US" sz="3200" dirty="0"/>
              <a:t>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product </a:t>
            </a:r>
            <a:r>
              <a:rPr lang="en-US" sz="3200" dirty="0"/>
              <a:t>to remain on the surface </a:t>
            </a:r>
            <a:r>
              <a:rPr lang="en-US" sz="3200" dirty="0" smtClean="0"/>
              <a:t>for </a:t>
            </a:r>
            <a:r>
              <a:rPr lang="en-US" sz="3200" dirty="0"/>
              <a:t>a certain period of </a:t>
            </a:r>
            <a:r>
              <a:rPr lang="en-US" sz="3200" dirty="0" smtClean="0"/>
              <a:t>time</a:t>
            </a:r>
            <a:endParaRPr lang="en-US" sz="3200" dirty="0"/>
          </a:p>
          <a:p>
            <a:r>
              <a:rPr lang="en-US" sz="3200" dirty="0"/>
              <a:t>Use </a:t>
            </a:r>
            <a:r>
              <a:rPr lang="en-US" sz="3200" dirty="0" smtClean="0"/>
              <a:t>wipes </a:t>
            </a:r>
            <a:r>
              <a:rPr lang="en-US" sz="3200" dirty="0"/>
              <a:t>on </a:t>
            </a:r>
            <a:r>
              <a:rPr lang="en-US" sz="3200" dirty="0" smtClean="0"/>
              <a:t>items </a:t>
            </a:r>
            <a:r>
              <a:rPr lang="en-US" sz="3200" dirty="0"/>
              <a:t>that are </a:t>
            </a:r>
            <a:r>
              <a:rPr lang="en-US" sz="3200" dirty="0" smtClean="0"/>
              <a:t>touched often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55195"/>
            <a:ext cx="3886200" cy="53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3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58685"/>
            <a:ext cx="8461730" cy="5123934"/>
          </a:xfrm>
        </p:spPr>
        <p:txBody>
          <a:bodyPr>
            <a:noAutofit/>
          </a:bodyPr>
          <a:lstStyle/>
          <a:p>
            <a:r>
              <a:rPr lang="en-US" sz="3600" dirty="0" smtClean="0"/>
              <a:t>Special considerations for </a:t>
            </a:r>
            <a:r>
              <a:rPr lang="en-US" sz="3600" dirty="0" err="1" smtClean="0"/>
              <a:t>norovirus</a:t>
            </a:r>
            <a:r>
              <a:rPr lang="en-US" sz="3600" dirty="0" smtClean="0"/>
              <a:t>:</a:t>
            </a:r>
            <a:endParaRPr lang="en-US" sz="36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Found </a:t>
            </a:r>
            <a:r>
              <a:rPr lang="en-US" sz="3200" dirty="0"/>
              <a:t>in </a:t>
            </a:r>
            <a:r>
              <a:rPr lang="en-US" sz="3200" dirty="0" smtClean="0"/>
              <a:t>vomit </a:t>
            </a:r>
            <a:r>
              <a:rPr lang="en-US" sz="3200" dirty="0"/>
              <a:t>or stool even before </a:t>
            </a:r>
            <a:r>
              <a:rPr lang="en-US" sz="3200" dirty="0" smtClean="0"/>
              <a:t>a person is sick, and for 2-3 </a:t>
            </a:r>
            <a:r>
              <a:rPr lang="en-US" sz="3200" dirty="0"/>
              <a:t>weeks </a:t>
            </a:r>
            <a:r>
              <a:rPr lang="en-US" sz="3200" dirty="0" smtClean="0"/>
              <a:t>after symptoms abate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b="1" dirty="0" smtClean="0"/>
              <a:t>Hand washing is critically important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Alcohol-based </a:t>
            </a:r>
            <a:r>
              <a:rPr lang="en-US" sz="3200" dirty="0"/>
              <a:t>hand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sanitizers used </a:t>
            </a:r>
            <a:r>
              <a:rPr lang="en-US" sz="3200" dirty="0"/>
              <a:t>in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addition </a:t>
            </a:r>
            <a:r>
              <a:rPr lang="en-US" sz="3200" dirty="0"/>
              <a:t>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hand washing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21" y="4230132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6" t="6250"/>
          <a:stretch/>
        </p:blipFill>
        <p:spPr>
          <a:xfrm>
            <a:off x="4876800" y="2533321"/>
            <a:ext cx="4481984" cy="4324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21556"/>
            <a:ext cx="8382000" cy="5123934"/>
          </a:xfrm>
        </p:spPr>
        <p:txBody>
          <a:bodyPr>
            <a:noAutofit/>
          </a:bodyPr>
          <a:lstStyle/>
          <a:p>
            <a:r>
              <a:rPr lang="en-US" sz="3200" dirty="0"/>
              <a:t>Norovirus is </a:t>
            </a:r>
            <a:r>
              <a:rPr lang="en-US" sz="3200" dirty="0" smtClean="0"/>
              <a:t>leading </a:t>
            </a:r>
            <a:r>
              <a:rPr lang="en-US" sz="3200" dirty="0"/>
              <a:t>cause of </a:t>
            </a:r>
            <a:r>
              <a:rPr lang="en-US" sz="3200" dirty="0" smtClean="0"/>
              <a:t>food-borne illness</a:t>
            </a:r>
          </a:p>
          <a:p>
            <a:r>
              <a:rPr lang="en-US" sz="3200" dirty="0" smtClean="0"/>
              <a:t>Sick staff </a:t>
            </a:r>
            <a:r>
              <a:rPr lang="en-US" sz="3200" dirty="0"/>
              <a:t>or </a:t>
            </a:r>
            <a:r>
              <a:rPr lang="en-US" sz="3200" dirty="0" smtClean="0"/>
              <a:t>those caring </a:t>
            </a:r>
            <a:r>
              <a:rPr lang="en-US" sz="3200" dirty="0"/>
              <a:t>for others who are </a:t>
            </a:r>
            <a:r>
              <a:rPr lang="en-US" sz="3200" dirty="0" smtClean="0"/>
              <a:t>sick should </a:t>
            </a:r>
            <a:r>
              <a:rPr lang="en-US" sz="3200" dirty="0"/>
              <a:t>not prepare food </a:t>
            </a:r>
            <a:endParaRPr lang="en-US" sz="3200" dirty="0" smtClean="0"/>
          </a:p>
          <a:p>
            <a:r>
              <a:rPr lang="en-US" sz="3200" dirty="0" smtClean="0"/>
              <a:t>Infected </a:t>
            </a:r>
            <a:r>
              <a:rPr lang="en-US" sz="3200" dirty="0"/>
              <a:t>food workers cause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70</a:t>
            </a:r>
            <a:r>
              <a:rPr lang="en-US" sz="3200" dirty="0"/>
              <a:t>% of reported norovirus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outbreaks</a:t>
            </a:r>
          </a:p>
          <a:p>
            <a:r>
              <a:rPr lang="en-US" sz="3200" dirty="0"/>
              <a:t>Norovirus is very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contagious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97756"/>
            <a:ext cx="8232648" cy="4474444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200" dirty="0">
                <a:solidFill>
                  <a:prstClr val="black"/>
                </a:solidFill>
              </a:rPr>
              <a:t>Many disinfectant wipes are registered pesticides designed to kill </a:t>
            </a:r>
            <a:r>
              <a:rPr lang="en-US" sz="3200" dirty="0" smtClean="0">
                <a:solidFill>
                  <a:prstClr val="black"/>
                </a:solidFill>
              </a:rPr>
              <a:t>microbes</a:t>
            </a:r>
            <a:endParaRPr lang="en-US" sz="3200" dirty="0">
              <a:solidFill>
                <a:prstClr val="black"/>
              </a:solidFill>
            </a:endParaRPr>
          </a:p>
          <a:p>
            <a:pPr lvl="1">
              <a:buClr>
                <a:srgbClr val="94B6D2"/>
              </a:buClr>
            </a:pPr>
            <a:r>
              <a:rPr lang="en-US" sz="2900" dirty="0">
                <a:solidFill>
                  <a:prstClr val="black"/>
                </a:solidFill>
              </a:rPr>
              <a:t>It is inappropriate to ask students to clean desks and surfaces with disinfectant wipes</a:t>
            </a:r>
          </a:p>
          <a:p>
            <a:pPr lvl="1">
              <a:buClr>
                <a:srgbClr val="94B6D2"/>
              </a:buClr>
            </a:pPr>
            <a:r>
              <a:rPr lang="en-US" sz="2900" dirty="0">
                <a:solidFill>
                  <a:prstClr val="black"/>
                </a:solidFill>
              </a:rPr>
              <a:t>If children are allowed to handle disinfectant wipes or breathe in the chemicals, this is a breach of Federal </a:t>
            </a:r>
            <a:r>
              <a:rPr lang="en-US" sz="2900" dirty="0" smtClean="0">
                <a:solidFill>
                  <a:prstClr val="black"/>
                </a:solidFill>
              </a:rPr>
              <a:t>Law</a:t>
            </a:r>
          </a:p>
          <a:p>
            <a:pPr lvl="1">
              <a:buClr>
                <a:srgbClr val="94B6D2"/>
              </a:buClr>
            </a:pPr>
            <a:r>
              <a:rPr lang="en-US" sz="2900" dirty="0" smtClean="0">
                <a:solidFill>
                  <a:prstClr val="black"/>
                </a:solidFill>
              </a:rPr>
              <a:t>Surface disinfectant wipes are </a:t>
            </a:r>
            <a:r>
              <a:rPr lang="en-US" sz="2900" u="sng" dirty="0" smtClean="0">
                <a:solidFill>
                  <a:prstClr val="black"/>
                </a:solidFill>
              </a:rPr>
              <a:t>not</a:t>
            </a:r>
            <a:r>
              <a:rPr lang="en-US" sz="2900" dirty="0" smtClean="0">
                <a:solidFill>
                  <a:prstClr val="black"/>
                </a:solidFill>
              </a:rPr>
              <a:t> hand wipes</a:t>
            </a:r>
            <a:endParaRPr lang="en-US" sz="2900" dirty="0">
              <a:solidFill>
                <a:prstClr val="black"/>
              </a:solidFill>
            </a:endParaRPr>
          </a:p>
          <a:p>
            <a:pPr lvl="0">
              <a:buClr>
                <a:srgbClr val="DD8047"/>
              </a:buClr>
            </a:pPr>
            <a:r>
              <a:rPr lang="en-US" sz="3200" dirty="0">
                <a:solidFill>
                  <a:prstClr val="black"/>
                </a:solidFill>
              </a:rPr>
              <a:t>Many labels clearly state </a:t>
            </a:r>
            <a:r>
              <a:rPr lang="en-US" sz="3200" dirty="0" smtClean="0">
                <a:solidFill>
                  <a:prstClr val="black"/>
                </a:solidFill>
              </a:rPr>
              <a:t/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</a:rPr>
              <a:t>“</a:t>
            </a:r>
            <a:r>
              <a:rPr lang="en-US" sz="3200" dirty="0">
                <a:solidFill>
                  <a:prstClr val="black"/>
                </a:solidFill>
              </a:rPr>
              <a:t>KEEP OUT OF REACH OF CHILDREN”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Sanitation Measures for Norovirus and Flu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201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In!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458200" cy="5334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dirty="0" smtClean="0"/>
              <a:t>In this lesson you learned to: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2400" dirty="0" smtClean="0"/>
              <a:t>Personal hygiene and facility sanitation measures to help limit the spread of communicable pests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dirty="0" smtClean="0">
                <a:latin typeface="Tw Cen MT" pitchFamily="34" charset="0"/>
                <a:ea typeface="Calibri"/>
                <a:cs typeface="Times New Roman" pitchFamily="18" charset="0"/>
              </a:rPr>
              <a:t>Recognize common pesticide poisoning symptoms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400" dirty="0" smtClean="0"/>
              <a:t>Identify pest related allergy and asthma triggers in classrooms</a:t>
            </a:r>
          </a:p>
          <a:p>
            <a:pPr marL="465138" lvl="2" indent="-465138">
              <a:buFont typeface="+mj-lt"/>
              <a:buAutoNum type="arabicPeriod" startAt="5"/>
            </a:pPr>
            <a:r>
              <a:rPr lang="en-US" sz="2400" dirty="0" smtClean="0"/>
              <a:t>Give examples of chemical sensitivity issues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Give examples of emergency hotlines and resources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best practices for notifying parents and/or providing them with guidance to minimize the spread of bed bugs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appropriate measures to help prevent and/or reduce encounters with disease vectors and stinging insects 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400" dirty="0" smtClean="0"/>
              <a:t>Describe sanitation measures for </a:t>
            </a:r>
            <a:r>
              <a:rPr lang="en-US" sz="2400" dirty="0" err="1" smtClean="0"/>
              <a:t>norovirus</a:t>
            </a:r>
            <a:r>
              <a:rPr lang="en-US" sz="2400" dirty="0" smtClean="0"/>
              <a:t> and flu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Pesticide Safety Education Program (PESP), Cornell University Cooperative Extension. </a:t>
            </a: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smtClean="0">
                <a:solidFill>
                  <a:srgbClr val="0000FF"/>
                </a:solidFill>
              </a:rPr>
              <a:t>psep.cce.cornell.edu/Tutorials/core-tutorial/module09/index.aspx</a:t>
            </a:r>
            <a:endParaRPr lang="en-US" dirty="0">
              <a:solidFill>
                <a:srgbClr val="0000FF"/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 http</a:t>
            </a:r>
            <a:r>
              <a:rPr lang="en-US" sz="2000" dirty="0">
                <a:solidFill>
                  <a:srgbClr val="0000FF"/>
                </a:solidFill>
              </a:rPr>
              <a:t>://pest.ca.uky.edu/EXT/ukgh/Exposure.pdf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http://medicine.missouri.edu/ent/uploads/Dustmites-USNEWS.pdf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Pesticideinfo.org See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Recognition and Management of Pesticide Poisonings, 5th edition, U.S. EPA, Chapter 8, page 88 for treatment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information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accessnewage.com/articles/health/chemical.htm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https</a:t>
            </a:r>
            <a:r>
              <a:rPr lang="en-US" sz="2000" dirty="0">
                <a:solidFill>
                  <a:srgbClr val="0000FF"/>
                </a:solidFill>
              </a:rPr>
              <a:t>://www.health.ny.gov/environmental/workplace/pesticide_poisoning</a:t>
            </a:r>
            <a:r>
              <a:rPr lang="en-US" sz="2000" dirty="0" smtClean="0">
                <a:solidFill>
                  <a:srgbClr val="0000FF"/>
                </a:solidFill>
              </a:rPr>
              <a:t>_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registry/pesticide_poisoning_registry_presentation.htm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://www2.epa.gov/sites/production/files/documents/BB_in_Schools</a:t>
            </a:r>
            <a:r>
              <a:rPr lang="en-US" sz="2000" dirty="0" smtClean="0">
                <a:solidFill>
                  <a:srgbClr val="0000FF"/>
                </a:solidFill>
              </a:rPr>
              <a:t>_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May_2012.pdf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Action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Plan for schools </a:t>
            </a:r>
            <a:r>
              <a:rPr lang="en-US" sz="2000" dirty="0">
                <a:solidFill>
                  <a:srgbClr val="0000FF"/>
                </a:solidFill>
              </a:rPr>
              <a:t>http://www.vdacs.virginia.gov/pesticides/pdffiles/bb-schools1.pdf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Bed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bug resources for schools </a:t>
            </a:r>
            <a:r>
              <a:rPr lang="en-US" sz="2000" dirty="0">
                <a:solidFill>
                  <a:srgbClr val="0000FF"/>
                </a:solidFill>
              </a:rPr>
              <a:t>http://www.maine.gov/dhhs/mecdc/infectious-disease/epi/bedbugs/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Bed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bug information kit for schools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www.uft.org/files/attachments/doe-bed-bug-info-kit-feb-2011.pdf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Pesticide Safety Education Program (PESP), Cornell University Cooperative Extension. </a:t>
            </a:r>
            <a:r>
              <a:rPr lang="en-US" dirty="0">
                <a:solidFill>
                  <a:srgbClr val="0000FF"/>
                </a:solidFill>
              </a:rPr>
              <a:t>http://psep.cce.cornell.edu/Tutorials/core-tutorial/module09/</a:t>
            </a:r>
            <a:r>
              <a:rPr lang="en-US" dirty="0" smtClean="0">
                <a:solidFill>
                  <a:srgbClr val="0000FF"/>
                </a:solidFill>
              </a:rPr>
              <a:t>index.aspx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>
                <a:solidFill>
                  <a:srgbClr val="0000FF"/>
                </a:solidFill>
              </a:rPr>
              <a:t>http://www.cdc.gov/ticks/avoid/</a:t>
            </a:r>
            <a:r>
              <a:rPr lang="en-US" dirty="0" smtClean="0">
                <a:solidFill>
                  <a:srgbClr val="0000FF"/>
                </a:solidFill>
              </a:rPr>
              <a:t>in_the_yard.html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://pest.ca.uky.edu/EXT/ukgh/</a:t>
            </a:r>
            <a:r>
              <a:rPr lang="en-US" dirty="0" smtClean="0">
                <a:solidFill>
                  <a:srgbClr val="0000FF"/>
                </a:solidFill>
              </a:rPr>
              <a:t>Exposure.pdf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://www.webmd.com/asthma/allergic-asthma-</a:t>
            </a:r>
            <a:r>
              <a:rPr lang="en-US" dirty="0" smtClean="0">
                <a:solidFill>
                  <a:srgbClr val="0000FF"/>
                </a:solidFill>
              </a:rPr>
              <a:t>treatments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smtClean="0">
                <a:solidFill>
                  <a:srgbClr val="0000FF"/>
                </a:solidFill>
              </a:rPr>
              <a:t>annmreid.hubpages.com/hub/How-to-Avoid-Bee-and-Wasp-Stings</a:t>
            </a: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CDC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Novel H1N1 Flu (Swine Flu) and You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://www.cdc.gov/flu/school/cleaning.htm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lvl="1"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4648201"/>
            <a:ext cx="3353938" cy="2235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4186" y="3815477"/>
            <a:ext cx="54514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the </a:t>
            </a:r>
            <a:b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important work </a:t>
            </a:r>
            <a:b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do!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9746" y="3962400"/>
            <a:ext cx="8544508" cy="3218934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Students may bring or be provided with clean clothing and a back-pack for use in school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Items from home should be double-bagged, or  in large capacity zip-lock bags or similar air-tight containers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67912" y="2589172"/>
            <a:ext cx="3738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Student brings bagged clothes and </a:t>
            </a:r>
            <a:br>
              <a:rPr lang="en-US" i="1" dirty="0" smtClean="0"/>
            </a:br>
            <a:r>
              <a:rPr lang="en-US" i="1" dirty="0" smtClean="0"/>
              <a:t>shoes to school to change into </a:t>
            </a:r>
            <a:br>
              <a:rPr lang="en-US" i="1" dirty="0" smtClean="0"/>
            </a:br>
            <a:r>
              <a:rPr lang="en-US" i="1" dirty="0" smtClean="0"/>
              <a:t>– Robert </a:t>
            </a:r>
            <a:r>
              <a:rPr lang="en-US" i="1" dirty="0" err="1" smtClean="0"/>
              <a:t>LaMorte</a:t>
            </a:r>
            <a:r>
              <a:rPr lang="en-US" i="1" dirty="0" smtClean="0"/>
              <a:t>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17" y="569872"/>
            <a:ext cx="3923507" cy="29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66700" y="1617260"/>
            <a:ext cx="8471356" cy="5504934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Discourage bedding and articles </a:t>
            </a:r>
            <a:br>
              <a:rPr lang="en-US" sz="2900" dirty="0" smtClean="0"/>
            </a:br>
            <a:r>
              <a:rPr lang="en-US" sz="2900" dirty="0" smtClean="0"/>
              <a:t>from home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Students change at school in </a:t>
            </a:r>
            <a:br>
              <a:rPr lang="en-US" sz="2900" dirty="0" smtClean="0"/>
            </a:br>
            <a:r>
              <a:rPr lang="en-US" sz="2900" dirty="0" smtClean="0"/>
              <a:t>an area that is cleaned daily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Washing does </a:t>
            </a:r>
            <a:r>
              <a:rPr lang="en-US" sz="2900" u="sng" dirty="0" smtClean="0"/>
              <a:t>not</a:t>
            </a:r>
            <a:r>
              <a:rPr lang="en-US" sz="2900" dirty="0" smtClean="0"/>
              <a:t> kill bed bugs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Drying in a clothes dryer </a:t>
            </a:r>
            <a:r>
              <a:rPr lang="en-US" sz="2900" u="sng" dirty="0" smtClean="0"/>
              <a:t>does </a:t>
            </a:r>
            <a:endParaRPr lang="en-US" sz="2900" u="sng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Items can be placed in a freezer </a:t>
            </a:r>
            <a:br>
              <a:rPr lang="en-US" sz="2900" dirty="0" smtClean="0"/>
            </a:br>
            <a:r>
              <a:rPr lang="en-US" sz="2900" dirty="0" smtClean="0"/>
              <a:t>for </a:t>
            </a:r>
            <a:r>
              <a:rPr lang="en-US" sz="2900" dirty="0"/>
              <a:t>4 </a:t>
            </a:r>
            <a:r>
              <a:rPr lang="en-US" sz="2900" dirty="0" smtClean="0"/>
              <a:t>days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 smtClean="0"/>
              <a:t>Hard surface cleaning and </a:t>
            </a:r>
            <a:br>
              <a:rPr lang="en-US" sz="2900" dirty="0" smtClean="0"/>
            </a:br>
            <a:r>
              <a:rPr lang="en-US" sz="2900" dirty="0" smtClean="0"/>
              <a:t>vacuuming</a:t>
            </a:r>
            <a:endParaRPr lang="en-US" sz="2900" dirty="0"/>
          </a:p>
          <a:p>
            <a:pPr lvl="1"/>
            <a:endParaRPr lang="en-US" sz="2900" dirty="0" smtClean="0"/>
          </a:p>
          <a:p>
            <a:pPr lvl="1"/>
            <a:endParaRPr lang="en-US" sz="29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6372"/>
          <a:stretch/>
        </p:blipFill>
        <p:spPr>
          <a:xfrm>
            <a:off x="6429068" y="304800"/>
            <a:ext cx="2537131" cy="3215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19" y="5014191"/>
            <a:ext cx="2248380" cy="174364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0763" y="60166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654" y="3536863"/>
            <a:ext cx="2603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bugs, head lice </a:t>
            </a:r>
            <a:br>
              <a:rPr lang="en-US" i="1" dirty="0" smtClean="0"/>
            </a:br>
            <a:r>
              <a:rPr lang="en-US" i="1" dirty="0" smtClean="0"/>
              <a:t>and scabies mites are </a:t>
            </a:r>
            <a:br>
              <a:rPr lang="en-US" i="1" dirty="0" smtClean="0"/>
            </a:br>
            <a:r>
              <a:rPr lang="en-US" i="1" dirty="0" smtClean="0"/>
              <a:t>all killed in a clothes dryer </a:t>
            </a:r>
            <a:br>
              <a:rPr lang="en-US" i="1" dirty="0" smtClean="0"/>
            </a:br>
            <a:r>
              <a:rPr lang="en-US" i="1" dirty="0" smtClean="0"/>
              <a:t>– Robert </a:t>
            </a:r>
            <a:r>
              <a:rPr lang="en-US" i="1" dirty="0" err="1" smtClean="0"/>
              <a:t>LaMorte</a:t>
            </a:r>
            <a:r>
              <a:rPr lang="en-US" i="1" dirty="0" smtClean="0"/>
              <a:t>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49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4692" y="1644134"/>
            <a:ext cx="8544508" cy="49852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Head lice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Students with head lice should </a:t>
            </a:r>
            <a:br>
              <a:rPr lang="en-US" sz="3200" dirty="0" smtClean="0"/>
            </a:br>
            <a:r>
              <a:rPr lang="en-US" sz="3200" dirty="0" smtClean="0"/>
              <a:t>not be excluded from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Transfer occurs through </a:t>
            </a:r>
            <a:br>
              <a:rPr lang="en-US" sz="3200" dirty="0" smtClean="0"/>
            </a:br>
            <a:r>
              <a:rPr lang="en-US" sz="3200" dirty="0" smtClean="0"/>
              <a:t>head-to-head contact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No-nit policies are pointless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Head-checks are valuable opportunities for the nurse to interact with students</a:t>
            </a:r>
          </a:p>
          <a:p>
            <a:pPr marL="365760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5552" y="71948"/>
            <a:ext cx="891844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Hygiene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36621"/>
            <a:ext cx="2286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8808" y="3789046"/>
            <a:ext cx="269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Nurse checking for head lice</a:t>
            </a:r>
            <a:br>
              <a:rPr lang="en-US" i="1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73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-1504125998,C:\My Documents\BreezeOnline\CorePowerPoints\Ch5_Hazards.ppc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34004</TotalTime>
  <Words>2836</Words>
  <Application>Microsoft Office PowerPoint</Application>
  <PresentationFormat>On-screen Show (4:3)</PresentationFormat>
  <Paragraphs>612</Paragraphs>
  <Slides>67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1_Median</vt:lpstr>
      <vt:lpstr>School IPM FOR Nurses</vt:lpstr>
      <vt:lpstr>Learning Objectives – Learning Lesson 1</vt:lpstr>
      <vt:lpstr>Learning Objectives – Learning Lesson 2</vt:lpstr>
      <vt:lpstr>Learning Objectives - Learning Lesson 2</vt:lpstr>
      <vt:lpstr>Learning Objectives - Learning Lesson 2</vt:lpstr>
      <vt:lpstr>1. 1. 1. </vt:lpstr>
      <vt:lpstr>1. 1. 1. </vt:lpstr>
      <vt:lpstr>PowerPoint Presentation</vt:lpstr>
      <vt:lpstr>1. 1. 1. </vt:lpstr>
      <vt:lpstr>1. 1. 1. </vt:lpstr>
      <vt:lpstr>PowerPoint Presentation</vt:lpstr>
      <vt:lpstr>1. 1. 1. </vt:lpstr>
      <vt:lpstr>1. 1. 1. </vt:lpstr>
      <vt:lpstr>PowerPoint Presentation</vt:lpstr>
      <vt:lpstr>1. 1. 1. </vt:lpstr>
      <vt:lpstr>1. 1. 1. </vt:lpstr>
      <vt:lpstr>1. 1. 1. </vt:lpstr>
      <vt:lpstr>1. 1. 1.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1. 1. 1. </vt:lpstr>
      <vt:lpstr>PowerPoint Presentation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1057</cp:revision>
  <cp:lastPrinted>2014-01-15T16:13:01Z</cp:lastPrinted>
  <dcterms:created xsi:type="dcterms:W3CDTF">2013-08-21T12:48:22Z</dcterms:created>
  <dcterms:modified xsi:type="dcterms:W3CDTF">2017-07-31T23:07:15Z</dcterms:modified>
</cp:coreProperties>
</file>