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2"/>
  </p:notesMasterIdLst>
  <p:handoutMasterIdLst>
    <p:handoutMasterId r:id="rId53"/>
  </p:handoutMasterIdLst>
  <p:sldIdLst>
    <p:sldId id="256" r:id="rId2"/>
    <p:sldId id="546" r:id="rId3"/>
    <p:sldId id="547" r:id="rId4"/>
    <p:sldId id="484" r:id="rId5"/>
    <p:sldId id="485" r:id="rId6"/>
    <p:sldId id="435" r:id="rId7"/>
    <p:sldId id="587" r:id="rId8"/>
    <p:sldId id="588" r:id="rId9"/>
    <p:sldId id="589" r:id="rId10"/>
    <p:sldId id="590" r:id="rId11"/>
    <p:sldId id="591" r:id="rId12"/>
    <p:sldId id="592" r:id="rId13"/>
    <p:sldId id="593" r:id="rId14"/>
    <p:sldId id="594" r:id="rId15"/>
    <p:sldId id="595" r:id="rId16"/>
    <p:sldId id="548" r:id="rId17"/>
    <p:sldId id="549" r:id="rId18"/>
    <p:sldId id="550" r:id="rId19"/>
    <p:sldId id="551" r:id="rId20"/>
    <p:sldId id="552" r:id="rId21"/>
    <p:sldId id="553" r:id="rId22"/>
    <p:sldId id="554" r:id="rId23"/>
    <p:sldId id="561" r:id="rId24"/>
    <p:sldId id="555" r:id="rId25"/>
    <p:sldId id="556" r:id="rId26"/>
    <p:sldId id="557" r:id="rId27"/>
    <p:sldId id="600" r:id="rId28"/>
    <p:sldId id="558" r:id="rId29"/>
    <p:sldId id="559" r:id="rId30"/>
    <p:sldId id="560" r:id="rId31"/>
    <p:sldId id="562" r:id="rId32"/>
    <p:sldId id="564" r:id="rId33"/>
    <p:sldId id="565" r:id="rId34"/>
    <p:sldId id="566" r:id="rId35"/>
    <p:sldId id="567" r:id="rId36"/>
    <p:sldId id="568" r:id="rId37"/>
    <p:sldId id="569" r:id="rId38"/>
    <p:sldId id="570" r:id="rId39"/>
    <p:sldId id="571" r:id="rId40"/>
    <p:sldId id="572" r:id="rId41"/>
    <p:sldId id="573" r:id="rId42"/>
    <p:sldId id="574" r:id="rId43"/>
    <p:sldId id="596" r:id="rId44"/>
    <p:sldId id="597" r:id="rId45"/>
    <p:sldId id="598" r:id="rId46"/>
    <p:sldId id="602" r:id="rId47"/>
    <p:sldId id="599" r:id="rId48"/>
    <p:sldId id="585" r:id="rId49"/>
    <p:sldId id="601" r:id="rId50"/>
    <p:sldId id="292"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10" clrIdx="2">
    <p:extLst/>
  </p:cmAuthor>
  <p:cmAuthor id="3" name="lenovo-win8" initials="l" lastIdx="2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77" autoAdjust="0"/>
    <p:restoredTop sz="93122" autoAdjust="0"/>
  </p:normalViewPr>
  <p:slideViewPr>
    <p:cSldViewPr>
      <p:cViewPr varScale="1">
        <p:scale>
          <a:sx n="53" d="100"/>
          <a:sy n="53" d="100"/>
        </p:scale>
        <p:origin x="1004" y="3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2" tIns="46582" rIns="93162" bIns="46582" rtlCol="0"/>
          <a:lstStyle>
            <a:lvl1pPr algn="r">
              <a:defRPr sz="1200"/>
            </a:lvl1pPr>
          </a:lstStyle>
          <a:p>
            <a:fld id="{BA216E3A-D321-482D-BC77-35CF7D016144}" type="datetimeFigureOut">
              <a:rPr lang="en-US" smtClean="0"/>
              <a:pPr/>
              <a:t>10/15/2016</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2" tIns="46582" rIns="93162" bIns="46582"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102210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2" tIns="46582" rIns="93162" bIns="46582" rtlCol="0"/>
          <a:lstStyle>
            <a:lvl1pPr algn="r">
              <a:defRPr sz="1200"/>
            </a:lvl1pPr>
          </a:lstStyle>
          <a:p>
            <a:fld id="{DF698628-5BAC-41A6-8A68-21E968C14C92}" type="datetimeFigureOut">
              <a:rPr lang="en-US" smtClean="0"/>
              <a:pPr/>
              <a:t>10/15/2016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2" rIns="93162"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2" rIns="93162"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2" tIns="46582" rIns="93162" bIns="46582"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a:t>
            </a:fld>
            <a:endParaRPr lang="en-US"/>
          </a:p>
        </p:txBody>
      </p:sp>
    </p:spTree>
    <p:extLst>
      <p:ext uri="{BB962C8B-B14F-4D97-AF65-F5344CB8AC3E}">
        <p14:creationId xmlns:p14="http://schemas.microsoft.com/office/powerpoint/2010/main" val="1503903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16</a:t>
            </a:fld>
            <a:endParaRPr lang="en-US"/>
          </a:p>
        </p:txBody>
      </p:sp>
    </p:spTree>
    <p:extLst>
      <p:ext uri="{BB962C8B-B14F-4D97-AF65-F5344CB8AC3E}">
        <p14:creationId xmlns:p14="http://schemas.microsoft.com/office/powerpoint/2010/main" val="132724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17</a:t>
            </a:fld>
            <a:endParaRPr lang="en-US"/>
          </a:p>
        </p:txBody>
      </p:sp>
    </p:spTree>
    <p:extLst>
      <p:ext uri="{BB962C8B-B14F-4D97-AF65-F5344CB8AC3E}">
        <p14:creationId xmlns:p14="http://schemas.microsoft.com/office/powerpoint/2010/main" val="1553484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18</a:t>
            </a:fld>
            <a:endParaRPr lang="en-US"/>
          </a:p>
        </p:txBody>
      </p:sp>
    </p:spTree>
    <p:extLst>
      <p:ext uri="{BB962C8B-B14F-4D97-AF65-F5344CB8AC3E}">
        <p14:creationId xmlns:p14="http://schemas.microsoft.com/office/powerpoint/2010/main" val="306540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20</a:t>
            </a:fld>
            <a:endParaRPr lang="en-US"/>
          </a:p>
        </p:txBody>
      </p:sp>
    </p:spTree>
    <p:extLst>
      <p:ext uri="{BB962C8B-B14F-4D97-AF65-F5344CB8AC3E}">
        <p14:creationId xmlns:p14="http://schemas.microsoft.com/office/powerpoint/2010/main" val="355719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21</a:t>
            </a:fld>
            <a:endParaRPr lang="en-US"/>
          </a:p>
        </p:txBody>
      </p:sp>
    </p:spTree>
    <p:extLst>
      <p:ext uri="{BB962C8B-B14F-4D97-AF65-F5344CB8AC3E}">
        <p14:creationId xmlns:p14="http://schemas.microsoft.com/office/powerpoint/2010/main" val="140971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22</a:t>
            </a:fld>
            <a:endParaRPr lang="en-US"/>
          </a:p>
        </p:txBody>
      </p:sp>
    </p:spTree>
    <p:extLst>
      <p:ext uri="{BB962C8B-B14F-4D97-AF65-F5344CB8AC3E}">
        <p14:creationId xmlns:p14="http://schemas.microsoft.com/office/powerpoint/2010/main" val="370718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23</a:t>
            </a:fld>
            <a:endParaRPr lang="en-US"/>
          </a:p>
        </p:txBody>
      </p:sp>
    </p:spTree>
    <p:extLst>
      <p:ext uri="{BB962C8B-B14F-4D97-AF65-F5344CB8AC3E}">
        <p14:creationId xmlns:p14="http://schemas.microsoft.com/office/powerpoint/2010/main" val="33414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24</a:t>
            </a:fld>
            <a:endParaRPr lang="en-US"/>
          </a:p>
        </p:txBody>
      </p:sp>
    </p:spTree>
    <p:extLst>
      <p:ext uri="{BB962C8B-B14F-4D97-AF65-F5344CB8AC3E}">
        <p14:creationId xmlns:p14="http://schemas.microsoft.com/office/powerpoint/2010/main" val="116478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25</a:t>
            </a:fld>
            <a:endParaRPr lang="en-US"/>
          </a:p>
        </p:txBody>
      </p:sp>
    </p:spTree>
    <p:extLst>
      <p:ext uri="{BB962C8B-B14F-4D97-AF65-F5344CB8AC3E}">
        <p14:creationId xmlns:p14="http://schemas.microsoft.com/office/powerpoint/2010/main" val="133372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26</a:t>
            </a:fld>
            <a:endParaRPr lang="en-US"/>
          </a:p>
        </p:txBody>
      </p:sp>
    </p:spTree>
    <p:extLst>
      <p:ext uri="{BB962C8B-B14F-4D97-AF65-F5344CB8AC3E}">
        <p14:creationId xmlns:p14="http://schemas.microsoft.com/office/powerpoint/2010/main" val="414937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2656767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27</a:t>
            </a:fld>
            <a:endParaRPr lang="en-US"/>
          </a:p>
        </p:txBody>
      </p:sp>
    </p:spTree>
    <p:extLst>
      <p:ext uri="{BB962C8B-B14F-4D97-AF65-F5344CB8AC3E}">
        <p14:creationId xmlns:p14="http://schemas.microsoft.com/office/powerpoint/2010/main" val="115271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28</a:t>
            </a:fld>
            <a:endParaRPr lang="en-US"/>
          </a:p>
        </p:txBody>
      </p:sp>
    </p:spTree>
    <p:extLst>
      <p:ext uri="{BB962C8B-B14F-4D97-AF65-F5344CB8AC3E}">
        <p14:creationId xmlns:p14="http://schemas.microsoft.com/office/powerpoint/2010/main" val="261376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29</a:t>
            </a:fld>
            <a:endParaRPr lang="en-US"/>
          </a:p>
        </p:txBody>
      </p:sp>
    </p:spTree>
    <p:extLst>
      <p:ext uri="{BB962C8B-B14F-4D97-AF65-F5344CB8AC3E}">
        <p14:creationId xmlns:p14="http://schemas.microsoft.com/office/powerpoint/2010/main" val="4245103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30</a:t>
            </a:fld>
            <a:endParaRPr lang="en-US"/>
          </a:p>
        </p:txBody>
      </p:sp>
    </p:spTree>
    <p:extLst>
      <p:ext uri="{BB962C8B-B14F-4D97-AF65-F5344CB8AC3E}">
        <p14:creationId xmlns:p14="http://schemas.microsoft.com/office/powerpoint/2010/main" val="294130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31</a:t>
            </a:fld>
            <a:endParaRPr lang="en-US"/>
          </a:p>
        </p:txBody>
      </p:sp>
    </p:spTree>
    <p:extLst>
      <p:ext uri="{BB962C8B-B14F-4D97-AF65-F5344CB8AC3E}">
        <p14:creationId xmlns:p14="http://schemas.microsoft.com/office/powerpoint/2010/main" val="3213499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32</a:t>
            </a:fld>
            <a:endParaRPr lang="en-US"/>
          </a:p>
        </p:txBody>
      </p:sp>
    </p:spTree>
    <p:extLst>
      <p:ext uri="{BB962C8B-B14F-4D97-AF65-F5344CB8AC3E}">
        <p14:creationId xmlns:p14="http://schemas.microsoft.com/office/powerpoint/2010/main" val="224402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33</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34</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35</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36</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37</a:t>
            </a:fld>
            <a:endParaRPr lang="en-US"/>
          </a:p>
        </p:txBody>
      </p:sp>
    </p:spTree>
    <p:extLst>
      <p:ext uri="{BB962C8B-B14F-4D97-AF65-F5344CB8AC3E}">
        <p14:creationId xmlns:p14="http://schemas.microsoft.com/office/powerpoint/2010/main" val="4013710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81">
              <a:defRPr/>
            </a:pPr>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38</a:t>
            </a:fld>
            <a:endParaRPr lang="en-US"/>
          </a:p>
        </p:txBody>
      </p:sp>
    </p:spTree>
    <p:extLst>
      <p:ext uri="{BB962C8B-B14F-4D97-AF65-F5344CB8AC3E}">
        <p14:creationId xmlns:p14="http://schemas.microsoft.com/office/powerpoint/2010/main" val="3989934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39</a:t>
            </a:fld>
            <a:endParaRPr lang="en-US"/>
          </a:p>
        </p:txBody>
      </p:sp>
    </p:spTree>
    <p:extLst>
      <p:ext uri="{BB962C8B-B14F-4D97-AF65-F5344CB8AC3E}">
        <p14:creationId xmlns:p14="http://schemas.microsoft.com/office/powerpoint/2010/main" val="3655803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40</a:t>
            </a:fld>
            <a:endParaRPr lang="en-US"/>
          </a:p>
        </p:txBody>
      </p:sp>
    </p:spTree>
    <p:extLst>
      <p:ext uri="{BB962C8B-B14F-4D97-AF65-F5344CB8AC3E}">
        <p14:creationId xmlns:p14="http://schemas.microsoft.com/office/powerpoint/2010/main" val="88940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41</a:t>
            </a:fld>
            <a:endParaRPr lang="en-US"/>
          </a:p>
        </p:txBody>
      </p:sp>
    </p:spTree>
    <p:extLst>
      <p:ext uri="{BB962C8B-B14F-4D97-AF65-F5344CB8AC3E}">
        <p14:creationId xmlns:p14="http://schemas.microsoft.com/office/powerpoint/2010/main" val="3445926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3109639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48</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283249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8</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425743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2248491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12</a:t>
            </a:fld>
            <a:endParaRPr lang="en-US"/>
          </a:p>
        </p:txBody>
      </p:sp>
    </p:spTree>
    <p:extLst>
      <p:ext uri="{BB962C8B-B14F-4D97-AF65-F5344CB8AC3E}">
        <p14:creationId xmlns:p14="http://schemas.microsoft.com/office/powerpoint/2010/main" val="715901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it-IT" smtClean="0"/>
              <a:t>Dr. Marc Lame, Indiana University</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it-IT" smtClean="0"/>
              <a:t>Dr. Marc Lame, Indiana University</a:t>
            </a:r>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r>
              <a:rPr lang="it-IT" smtClean="0"/>
              <a:t>Dr. Marc Lame, Indiana University</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it-IT" smtClean="0"/>
              <a:t>Dr. Marc Lame, Indiana University</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r>
              <a:rPr lang="it-IT" smtClean="0"/>
              <a:t>Dr. Marc Lame, Indiana University</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r>
              <a:rPr lang="it-IT" smtClean="0"/>
              <a:t>Dr. Marc Lame, Indiana University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r>
              <a:rPr lang="it-IT" smtClean="0"/>
              <a:t>Dr. Marc Lame, Indiana University</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it-IT" smtClean="0"/>
              <a:t>Dr. Marc Lame, Indiana University</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it-IT" smtClean="0"/>
              <a:t>Dr. Marc Lame, Indiana University</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it-IT" smtClean="0"/>
              <a:t>Dr. Marc Lame, Indiana University</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it-IT" smtClean="0"/>
              <a:t>Dr. Marc Lame, Indiana University</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it-IT" smtClean="0"/>
              <a:t>Dr. Marc Lame, Indiana University</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a:solidFill>
            <a:schemeClr val="accent1"/>
          </a:solidFill>
        </p:spPr>
        <p:txBody>
          <a:bodyPr>
            <a:normAutofit/>
          </a:bodyPr>
          <a:lstStyle/>
          <a:p>
            <a:pPr algn="ctr"/>
            <a:r>
              <a:rPr lang="en-US" dirty="0" smtClean="0">
                <a:solidFill>
                  <a:schemeClr val="tx1"/>
                </a:solidFill>
              </a:rPr>
              <a:t>School IPM FOR Teachers</a:t>
            </a:r>
            <a:endParaRPr lang="en-US" sz="2800" dirty="0">
              <a:solidFill>
                <a:schemeClr val="tx1"/>
              </a:solidFill>
            </a:endParaRPr>
          </a:p>
        </p:txBody>
      </p:sp>
      <p:sp>
        <p:nvSpPr>
          <p:cNvPr id="3" name="Subtitle 2"/>
          <p:cNvSpPr>
            <a:spLocks noGrp="1"/>
          </p:cNvSpPr>
          <p:nvPr>
            <p:ph type="subTitle" idx="1"/>
          </p:nvPr>
        </p:nvSpPr>
        <p:spPr/>
        <p:txBody>
          <a:bodyPr>
            <a:normAutofit/>
          </a:bodyPr>
          <a:lstStyle/>
          <a:p>
            <a:r>
              <a:rPr lang="en-US" smtClean="0"/>
              <a:t>Self-Guided </a:t>
            </a:r>
            <a:r>
              <a:rPr lang="en-US" smtClean="0"/>
              <a:t>Education </a:t>
            </a:r>
            <a:r>
              <a:rPr lang="en-US" dirty="0" smtClean="0"/>
              <a:t>Module </a:t>
            </a:r>
          </a:p>
        </p:txBody>
      </p:sp>
      <p:sp>
        <p:nvSpPr>
          <p:cNvPr id="5" name="TextBox 4"/>
          <p:cNvSpPr txBox="1"/>
          <p:nvPr/>
        </p:nvSpPr>
        <p:spPr>
          <a:xfrm>
            <a:off x="0" y="6248400"/>
            <a:ext cx="2133600" cy="381000"/>
          </a:xfrm>
          <a:prstGeom prst="rect">
            <a:avLst/>
          </a:prstGeom>
          <a:noFill/>
        </p:spPr>
        <p:txBody>
          <a:bodyPr wrap="square" rtlCol="0">
            <a:spAutoFit/>
          </a:bodyPr>
          <a:lstStyle/>
          <a:p>
            <a:r>
              <a:rPr lang="en-US" dirty="0" smtClean="0"/>
              <a:t>Lesson 1 of 2 </a:t>
            </a:r>
            <a:endParaRPr lang="en-US" dirty="0"/>
          </a:p>
        </p:txBody>
      </p:sp>
      <p:pic>
        <p:nvPicPr>
          <p:cNvPr id="4" name="Picture 3"/>
          <p:cNvPicPr>
            <a:picLocks noChangeAspect="1"/>
          </p:cNvPicPr>
          <p:nvPr/>
        </p:nvPicPr>
        <p:blipFill>
          <a:blip r:embed="rId2"/>
          <a:stretch>
            <a:fillRect/>
          </a:stretch>
        </p:blipFill>
        <p:spPr>
          <a:xfrm>
            <a:off x="6708444" y="6021824"/>
            <a:ext cx="2359356" cy="79864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6" y="983959"/>
            <a:ext cx="8637730" cy="50011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3" name="Content Placeholder 2"/>
          <p:cNvSpPr>
            <a:spLocks noGrp="1"/>
          </p:cNvSpPr>
          <p:nvPr>
            <p:ph sz="quarter" idx="1"/>
          </p:nvPr>
        </p:nvSpPr>
        <p:spPr>
          <a:xfrm>
            <a:off x="-685800" y="-533400"/>
            <a:ext cx="8153400" cy="4495800"/>
          </a:xfrm>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sp>
        <p:nvSpPr>
          <p:cNvPr id="6" name="Content Placeholder 2"/>
          <p:cNvSpPr txBox="1">
            <a:spLocks/>
          </p:cNvSpPr>
          <p:nvPr/>
        </p:nvSpPr>
        <p:spPr>
          <a:xfrm>
            <a:off x="157624" y="1063114"/>
            <a:ext cx="8500743"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100" dirty="0" smtClean="0"/>
          </a:p>
          <a:p>
            <a:pPr marL="573088" indent="-463550">
              <a:spcBef>
                <a:spcPts val="0"/>
              </a:spcBef>
            </a:pPr>
            <a:r>
              <a:rPr lang="en-US" sz="3100" dirty="0" smtClean="0"/>
              <a:t>Inform parents that schools are very rarely transition locations for head lice </a:t>
            </a:r>
          </a:p>
          <a:p>
            <a:pPr marL="573088" indent="-463550">
              <a:spcBef>
                <a:spcPts val="0"/>
              </a:spcBef>
            </a:pPr>
            <a:r>
              <a:rPr lang="en-US" sz="3100" dirty="0" smtClean="0"/>
              <a:t>Most children obtain head lice during sleepover parties through shared bedding</a:t>
            </a:r>
          </a:p>
          <a:p>
            <a:pPr marL="573088" indent="-463550">
              <a:spcBef>
                <a:spcPts val="0"/>
              </a:spcBef>
            </a:pPr>
            <a:r>
              <a:rPr lang="en-US" sz="3100" b="1" dirty="0" smtClean="0"/>
              <a:t>There is absolutely no need to </a:t>
            </a:r>
            <a:br>
              <a:rPr lang="en-US" sz="3100" b="1" dirty="0" smtClean="0"/>
            </a:br>
            <a:r>
              <a:rPr lang="en-US" sz="3100" b="1" dirty="0" smtClean="0"/>
              <a:t>send students home if they have</a:t>
            </a:r>
            <a:br>
              <a:rPr lang="en-US" sz="3100" b="1" dirty="0" smtClean="0"/>
            </a:br>
            <a:r>
              <a:rPr lang="en-US" sz="3100" b="1" dirty="0" smtClean="0"/>
              <a:t>head lice nits, but be knowledgeable</a:t>
            </a:r>
            <a:br>
              <a:rPr lang="en-US" sz="3100" b="1" dirty="0" smtClean="0"/>
            </a:br>
            <a:r>
              <a:rPr lang="en-US" sz="3100" b="1" dirty="0" smtClean="0"/>
              <a:t>on the subject of head lice and</a:t>
            </a:r>
            <a:br>
              <a:rPr lang="en-US" sz="3100" b="1" dirty="0" smtClean="0"/>
            </a:br>
            <a:r>
              <a:rPr lang="en-US" sz="3100" b="1" dirty="0" smtClean="0"/>
              <a:t>encourage corrective action                           </a:t>
            </a:r>
            <a:r>
              <a:rPr lang="en-US" sz="3100" dirty="0" smtClean="0"/>
              <a:t>(e.g. using nit combs)</a:t>
            </a:r>
          </a:p>
          <a:p>
            <a:pPr marL="109538" indent="0">
              <a:spcBef>
                <a:spcPts val="0"/>
              </a:spcBef>
              <a:buNone/>
            </a:pPr>
            <a:endParaRPr lang="en-US" sz="3100" dirty="0" smtClean="0"/>
          </a:p>
          <a:p>
            <a:endParaRPr lang="en-US" sz="3100" dirty="0"/>
          </a:p>
        </p:txBody>
      </p:sp>
      <p:sp>
        <p:nvSpPr>
          <p:cNvPr id="8" name="TextBox 7"/>
          <p:cNvSpPr txBox="1"/>
          <p:nvPr/>
        </p:nvSpPr>
        <p:spPr>
          <a:xfrm>
            <a:off x="7162800" y="6221763"/>
            <a:ext cx="1981200" cy="369332"/>
          </a:xfrm>
          <a:prstGeom prst="rect">
            <a:avLst/>
          </a:prstGeom>
          <a:noFill/>
        </p:spPr>
        <p:txBody>
          <a:bodyPr wrap="square" rtlCol="0">
            <a:spAutoFit/>
          </a:bodyPr>
          <a:lstStyle/>
          <a:p>
            <a:r>
              <a:rPr lang="en-US" i="1" dirty="0" smtClean="0"/>
              <a:t>Adult head louse </a:t>
            </a:r>
            <a:endParaRPr lang="en-US"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57671" y="3660159"/>
            <a:ext cx="2717493" cy="2150364"/>
          </a:xfrm>
          <a:prstGeom prst="rect">
            <a:avLst/>
          </a:prstGeom>
        </p:spPr>
      </p:pic>
    </p:spTree>
    <p:extLst>
      <p:ext uri="{BB962C8B-B14F-4D97-AF65-F5344CB8AC3E}">
        <p14:creationId xmlns:p14="http://schemas.microsoft.com/office/powerpoint/2010/main" val="1746758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8" name="Content Placeholder 7"/>
          <p:cNvSpPr>
            <a:spLocks noGrp="1"/>
          </p:cNvSpPr>
          <p:nvPr>
            <p:ph sz="quarter" idx="1"/>
          </p:nvPr>
        </p:nvSpPr>
        <p:spPr>
          <a:xfrm>
            <a:off x="533400" y="1562191"/>
            <a:ext cx="8686800" cy="5029200"/>
          </a:xfrm>
        </p:spPr>
        <p:txBody>
          <a:bodyPr>
            <a:noAutofit/>
          </a:bodyPr>
          <a:lstStyle/>
          <a:p>
            <a:r>
              <a:rPr lang="en-US" sz="3200" dirty="0" smtClean="0">
                <a:cs typeface="Times New Roman" pitchFamily="18" charset="0"/>
              </a:rPr>
              <a:t>Parents should use IPM practices in their </a:t>
            </a:r>
            <a:br>
              <a:rPr lang="en-US" sz="3200" dirty="0" smtClean="0">
                <a:cs typeface="Times New Roman" pitchFamily="18" charset="0"/>
              </a:rPr>
            </a:br>
            <a:r>
              <a:rPr lang="en-US" sz="3200" dirty="0" smtClean="0">
                <a:cs typeface="Times New Roman" pitchFamily="18" charset="0"/>
              </a:rPr>
              <a:t>homes to extend the benefits of IPM</a:t>
            </a:r>
          </a:p>
          <a:p>
            <a:r>
              <a:rPr lang="en-US" sz="3200" dirty="0">
                <a:cs typeface="Times New Roman" pitchFamily="18" charset="0"/>
              </a:rPr>
              <a:t>Parent support </a:t>
            </a:r>
            <a:r>
              <a:rPr lang="en-US" sz="3200" dirty="0" smtClean="0">
                <a:cs typeface="Times New Roman" pitchFamily="18" charset="0"/>
              </a:rPr>
              <a:t>can motivate </a:t>
            </a:r>
            <a:r>
              <a:rPr lang="en-US" sz="3200" dirty="0">
                <a:cs typeface="Times New Roman" pitchFamily="18" charset="0"/>
              </a:rPr>
              <a:t>and </a:t>
            </a:r>
            <a:r>
              <a:rPr lang="en-US" sz="3200" dirty="0" smtClean="0">
                <a:cs typeface="Times New Roman" pitchFamily="18" charset="0"/>
              </a:rPr>
              <a:t>reinforce your efforts </a:t>
            </a:r>
            <a:r>
              <a:rPr lang="en-US" sz="3200" dirty="0">
                <a:cs typeface="Times New Roman" pitchFamily="18" charset="0"/>
              </a:rPr>
              <a:t>to </a:t>
            </a:r>
            <a:r>
              <a:rPr lang="en-US" sz="3200" dirty="0" smtClean="0">
                <a:cs typeface="Times New Roman" pitchFamily="18" charset="0"/>
              </a:rPr>
              <a:t>implement IPM in your classroom</a:t>
            </a:r>
            <a:endParaRPr lang="en-US" sz="3200" dirty="0">
              <a:cs typeface="Times New Roman" pitchFamily="18" charset="0"/>
            </a:endParaRPr>
          </a:p>
          <a:p>
            <a:endParaRPr lang="en-US" sz="3200" b="1"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smtClean="0">
                <a:ln>
                  <a:noFill/>
                </a:ln>
                <a:solidFill>
                  <a:schemeClr val="bg1"/>
                </a:solidFill>
                <a:effectLst/>
                <a:uLnTx/>
                <a:uFillTx/>
                <a:latin typeface="+mj-lt"/>
                <a:ea typeface="+mj-ea"/>
                <a:cs typeface="+mj-cs"/>
              </a:rPr>
              <a:t>5. </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67" y="3774743"/>
            <a:ext cx="4572000" cy="3048000"/>
          </a:xfrm>
          <a:prstGeom prst="rect">
            <a:avLst/>
          </a:prstGeom>
        </p:spPr>
      </p:pic>
    </p:spTree>
    <p:extLst>
      <p:ext uri="{BB962C8B-B14F-4D97-AF65-F5344CB8AC3E}">
        <p14:creationId xmlns:p14="http://schemas.microsoft.com/office/powerpoint/2010/main" val="1422383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8" name="Content Placeholder 7"/>
          <p:cNvSpPr>
            <a:spLocks noGrp="1"/>
          </p:cNvSpPr>
          <p:nvPr>
            <p:ph sz="quarter" idx="1"/>
          </p:nvPr>
        </p:nvSpPr>
        <p:spPr>
          <a:xfrm>
            <a:off x="266700" y="1606160"/>
            <a:ext cx="5143500" cy="4947040"/>
          </a:xfrm>
        </p:spPr>
        <p:txBody>
          <a:bodyPr>
            <a:noAutofit/>
          </a:bodyPr>
          <a:lstStyle/>
          <a:p>
            <a:r>
              <a:rPr lang="en-US" sz="2800" dirty="0" smtClean="0"/>
              <a:t>Inform parents about the risks associated with pests and pesticides</a:t>
            </a:r>
          </a:p>
          <a:p>
            <a:r>
              <a:rPr lang="en-US" sz="2800" dirty="0" smtClean="0"/>
              <a:t>Inform parents that they should not volunteer to provide or use pesticides on the campus</a:t>
            </a:r>
          </a:p>
          <a:p>
            <a:r>
              <a:rPr lang="en-US" sz="2800" dirty="0" smtClean="0"/>
              <a:t>Inform parents about the rules for pesticide applications in school, including who can apply them and how </a:t>
            </a:r>
            <a:r>
              <a:rPr lang="en-US" sz="2800" b="1" dirty="0" smtClean="0"/>
              <a:t>notifications </a:t>
            </a:r>
            <a:r>
              <a:rPr lang="en-US" sz="2800" dirty="0" smtClean="0"/>
              <a:t>are communicated</a:t>
            </a:r>
            <a:endParaRPr lang="en-US" sz="28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smtClean="0">
                <a:ln>
                  <a:noFill/>
                </a:ln>
                <a:solidFill>
                  <a:schemeClr val="bg1"/>
                </a:solidFill>
                <a:effectLst/>
                <a:uLnTx/>
                <a:uFillTx/>
                <a:latin typeface="+mj-lt"/>
                <a:ea typeface="+mj-ea"/>
                <a:cs typeface="+mj-cs"/>
              </a:rPr>
              <a:t>5. </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333" t="24876" b="6235"/>
          <a:stretch/>
        </p:blipFill>
        <p:spPr>
          <a:xfrm>
            <a:off x="5181600" y="1828800"/>
            <a:ext cx="3962400" cy="4724400"/>
          </a:xfrm>
          <a:prstGeom prst="rect">
            <a:avLst/>
          </a:prstGeom>
        </p:spPr>
      </p:pic>
    </p:spTree>
    <p:extLst>
      <p:ext uri="{BB962C8B-B14F-4D97-AF65-F5344CB8AC3E}">
        <p14:creationId xmlns:p14="http://schemas.microsoft.com/office/powerpoint/2010/main" val="2801955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2">
                    <a:lumMod val="10000"/>
                  </a:schemeClr>
                </a:solidFill>
              </a:rPr>
              <a:t>Notification</a:t>
            </a:r>
            <a:endParaRPr lang="en-US" sz="3200" dirty="0">
              <a:solidFill>
                <a:schemeClr val="bg2">
                  <a:lumMod val="10000"/>
                </a:schemeClr>
              </a:solidFill>
            </a:endParaRPr>
          </a:p>
        </p:txBody>
      </p:sp>
      <p:sp>
        <p:nvSpPr>
          <p:cNvPr id="3" name="Content Placeholder 2"/>
          <p:cNvSpPr>
            <a:spLocks noGrp="1"/>
          </p:cNvSpPr>
          <p:nvPr>
            <p:ph sz="quarter" idx="1"/>
          </p:nvPr>
        </p:nvSpPr>
        <p:spPr>
          <a:xfrm>
            <a:off x="612648" y="1600200"/>
            <a:ext cx="8153400" cy="4495800"/>
          </a:xfrm>
        </p:spPr>
        <p:txBody>
          <a:bodyPr>
            <a:noAutofit/>
          </a:bodyPr>
          <a:lstStyle/>
          <a:p>
            <a:pPr>
              <a:spcBef>
                <a:spcPts val="0"/>
              </a:spcBef>
              <a:buNone/>
            </a:pPr>
            <a:r>
              <a:rPr lang="en-US" sz="3100" dirty="0" smtClean="0"/>
              <a:t>Facility Management staff will make sure:</a:t>
            </a:r>
          </a:p>
          <a:p>
            <a:pPr>
              <a:spcBef>
                <a:spcPts val="0"/>
              </a:spcBef>
              <a:buFont typeface="Wingdings" panose="05000000000000000000" pitchFamily="2" charset="2"/>
              <a:buChar char="¨"/>
            </a:pPr>
            <a:r>
              <a:rPr lang="en-US" sz="3100" dirty="0" smtClean="0"/>
              <a:t>All parents and staff are notified prior to any pesticide applications in buildings or on grounds, with the exception of exempt or emergency applications</a:t>
            </a:r>
          </a:p>
          <a:p>
            <a:pPr>
              <a:spcBef>
                <a:spcPts val="0"/>
              </a:spcBef>
              <a:buFont typeface="Wingdings" panose="05000000000000000000" pitchFamily="2" charset="2"/>
              <a:buChar char="¨"/>
            </a:pPr>
            <a:r>
              <a:rPr lang="en-US" sz="3100" dirty="0" smtClean="0"/>
              <a:t>In some states, notifications must be issued and notifications posted </a:t>
            </a:r>
            <a:r>
              <a:rPr lang="en-US" sz="3100" b="1" dirty="0"/>
              <a:t>at least three business days</a:t>
            </a:r>
            <a:r>
              <a:rPr lang="en-US" sz="3100" dirty="0"/>
              <a:t> </a:t>
            </a:r>
            <a:r>
              <a:rPr lang="en-US" sz="3100" dirty="0" smtClean="0"/>
              <a:t>prior to applications</a:t>
            </a:r>
          </a:p>
          <a:p>
            <a:pPr>
              <a:spcBef>
                <a:spcPts val="0"/>
              </a:spcBef>
              <a:buFont typeface="Wingdings" panose="05000000000000000000" pitchFamily="2" charset="2"/>
              <a:buChar char="¨"/>
            </a:pPr>
            <a:r>
              <a:rPr lang="en-US" sz="3100" dirty="0" smtClean="0"/>
              <a:t>Parents may be notified each time a non-exempt pesticide is applied, or given guidance documents when students are enrolled  </a:t>
            </a:r>
          </a:p>
          <a:p>
            <a:endParaRPr lang="en-US" sz="3100" dirty="0"/>
          </a:p>
        </p:txBody>
      </p:sp>
      <p:sp>
        <p:nvSpPr>
          <p:cNvPr id="4" name="Slide Number Placeholder 3"/>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76200"/>
            <a:ext cx="2057400" cy="1543050"/>
          </a:xfrm>
          <a:prstGeom prst="rect">
            <a:avLst/>
          </a:prstGeom>
        </p:spPr>
      </p:pic>
    </p:spTree>
    <p:extLst>
      <p:ext uri="{BB962C8B-B14F-4D97-AF65-F5344CB8AC3E}">
        <p14:creationId xmlns:p14="http://schemas.microsoft.com/office/powerpoint/2010/main" val="2749095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76400"/>
            <a:ext cx="4419600" cy="4495800"/>
          </a:xfrm>
        </p:spPr>
        <p:txBody>
          <a:bodyPr>
            <a:normAutofit/>
          </a:bodyPr>
          <a:lstStyle/>
          <a:p>
            <a:pPr lvl="0">
              <a:spcBef>
                <a:spcPts val="0"/>
              </a:spcBef>
              <a:buFont typeface="Wingdings" panose="05000000000000000000" pitchFamily="2" charset="2"/>
              <a:buChar char="¨"/>
            </a:pPr>
            <a:r>
              <a:rPr lang="en-US" sz="3200" dirty="0" smtClean="0"/>
              <a:t>Notification signs will be posted at the building entrance and near the site of planned applications in advance of pesticide use, or at the time of application if it’s an emergency application</a:t>
            </a:r>
          </a:p>
          <a:p>
            <a:pPr marL="0" indent="0">
              <a:spcBef>
                <a:spcPts val="0"/>
              </a:spcBef>
              <a:buNone/>
            </a:pPr>
            <a:endParaRPr lang="en-US" sz="32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Posting</a:t>
            </a:r>
            <a:endParaRPr lang="en-US" sz="3200" dirty="0">
              <a:solidFill>
                <a:schemeClr val="bg2">
                  <a:lumMod val="10000"/>
                </a:schemeClr>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3175"/>
          <a:stretch/>
        </p:blipFill>
        <p:spPr>
          <a:xfrm rot="5400000">
            <a:off x="4727356" y="530444"/>
            <a:ext cx="4432738" cy="3829050"/>
          </a:xfrm>
          <a:prstGeom prst="rect">
            <a:avLst/>
          </a:prstGeom>
        </p:spPr>
      </p:pic>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6" name="TextBox 5"/>
          <p:cNvSpPr txBox="1"/>
          <p:nvPr/>
        </p:nvSpPr>
        <p:spPr>
          <a:xfrm>
            <a:off x="6006926" y="4955104"/>
            <a:ext cx="2743200" cy="923330"/>
          </a:xfrm>
          <a:prstGeom prst="rect">
            <a:avLst/>
          </a:prstGeom>
          <a:noFill/>
        </p:spPr>
        <p:txBody>
          <a:bodyPr wrap="square" rtlCol="0">
            <a:spAutoFit/>
          </a:bodyPr>
          <a:lstStyle/>
          <a:p>
            <a:pPr algn="r"/>
            <a:r>
              <a:rPr lang="en-US" i="1" dirty="0" smtClean="0"/>
              <a:t>Pesticide application posting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211740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76400"/>
            <a:ext cx="8153400" cy="4495800"/>
          </a:xfrm>
        </p:spPr>
        <p:txBody>
          <a:bodyPr>
            <a:normAutofit lnSpcReduction="10000"/>
          </a:bodyPr>
          <a:lstStyle/>
          <a:p>
            <a:pPr lvl="0">
              <a:spcBef>
                <a:spcPts val="0"/>
              </a:spcBef>
              <a:buFont typeface="Wingdings" panose="05000000000000000000" pitchFamily="2" charset="2"/>
              <a:buChar char="¨"/>
            </a:pPr>
            <a:r>
              <a:rPr lang="en-US" sz="3000" dirty="0" smtClean="0"/>
              <a:t>Outdoor application areas may be cordoned off and flagged</a:t>
            </a:r>
          </a:p>
          <a:p>
            <a:pPr lvl="0">
              <a:spcBef>
                <a:spcPts val="0"/>
              </a:spcBef>
              <a:buFont typeface="Wingdings" panose="05000000000000000000" pitchFamily="2" charset="2"/>
              <a:buChar char="¨"/>
            </a:pPr>
            <a:r>
              <a:rPr lang="en-US" sz="3000" dirty="0" smtClean="0"/>
              <a:t>Signs shall remain in place for </a:t>
            </a:r>
            <a:r>
              <a:rPr lang="en-US" sz="3000" b="1" dirty="0" smtClean="0"/>
              <a:t>the legally specified time </a:t>
            </a:r>
            <a:r>
              <a:rPr lang="en-US" sz="3000" dirty="0" smtClean="0"/>
              <a:t>(which varies by state) after a pesticide application, </a:t>
            </a:r>
            <a:br>
              <a:rPr lang="en-US" sz="3000" dirty="0" smtClean="0"/>
            </a:br>
            <a:r>
              <a:rPr lang="en-US" sz="3000" dirty="0" smtClean="0"/>
              <a:t>or a longer period of </a:t>
            </a:r>
            <a:br>
              <a:rPr lang="en-US" sz="3000" dirty="0" smtClean="0"/>
            </a:br>
            <a:r>
              <a:rPr lang="en-US" sz="3000" dirty="0" smtClean="0"/>
              <a:t>time if specified by </a:t>
            </a:r>
            <a:br>
              <a:rPr lang="en-US" sz="3000" dirty="0" smtClean="0"/>
            </a:br>
            <a:r>
              <a:rPr lang="en-US" sz="3000" dirty="0" smtClean="0"/>
              <a:t>school district policy</a:t>
            </a:r>
          </a:p>
          <a:p>
            <a:pPr lvl="0">
              <a:spcBef>
                <a:spcPts val="0"/>
              </a:spcBef>
              <a:buFont typeface="Wingdings" panose="05000000000000000000" pitchFamily="2" charset="2"/>
              <a:buChar char="¨"/>
            </a:pPr>
            <a:r>
              <a:rPr lang="en-US" sz="3000" dirty="0" smtClean="0"/>
              <a:t>Teachers please be </a:t>
            </a:r>
            <a:br>
              <a:rPr lang="en-US" sz="3000" dirty="0" smtClean="0"/>
            </a:br>
            <a:r>
              <a:rPr lang="en-US" sz="3000" dirty="0" smtClean="0"/>
              <a:t>aware of the postings </a:t>
            </a:r>
          </a:p>
          <a:p>
            <a:pPr>
              <a:spcBef>
                <a:spcPts val="0"/>
              </a:spcBef>
            </a:pPr>
            <a:endParaRPr lang="en-US" sz="30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Posting</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948" y="3810000"/>
            <a:ext cx="4229100" cy="2819400"/>
          </a:xfrm>
          <a:prstGeom prst="rect">
            <a:avLst/>
          </a:prstGeom>
        </p:spPr>
      </p:pic>
    </p:spTree>
    <p:extLst>
      <p:ext uri="{BB962C8B-B14F-4D97-AF65-F5344CB8AC3E}">
        <p14:creationId xmlns:p14="http://schemas.microsoft.com/office/powerpoint/2010/main" val="296675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09550"/>
            <a:ext cx="8153400" cy="990600"/>
          </a:xfrm>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16</a:t>
            </a:fld>
            <a:endParaRPr lang="en-US"/>
          </a:p>
        </p:txBody>
      </p:sp>
      <p:sp>
        <p:nvSpPr>
          <p:cNvPr id="3" name="Content Placeholder 2"/>
          <p:cNvSpPr>
            <a:spLocks noGrp="1"/>
          </p:cNvSpPr>
          <p:nvPr>
            <p:ph sz="quarter" idx="1"/>
          </p:nvPr>
        </p:nvSpPr>
        <p:spPr/>
        <p:txBody>
          <a:bodyPr>
            <a:normAutofit/>
          </a:bodyPr>
          <a:lstStyle/>
          <a:p>
            <a:endParaRPr lang="en-US" sz="2600" dirty="0" smtClean="0"/>
          </a:p>
          <a:p>
            <a:pPr marL="0" indent="0">
              <a:buNone/>
            </a:pPr>
            <a:endParaRPr lang="en-US" sz="2600" dirty="0" smtClean="0"/>
          </a:p>
          <a:p>
            <a:pPr marL="0" indent="0">
              <a:buNone/>
            </a:pPr>
            <a:endParaRPr lang="en-US" sz="2600" dirty="0"/>
          </a:p>
          <a:p>
            <a:endParaRPr lang="en-US" sz="2600" dirty="0"/>
          </a:p>
          <a:p>
            <a:endParaRPr lang="en-US" sz="2600" dirty="0"/>
          </a:p>
          <a:p>
            <a:pPr marL="0" indent="0">
              <a:buNone/>
            </a:pPr>
            <a:endParaRPr lang="en-US" sz="2600" dirty="0"/>
          </a:p>
          <a:p>
            <a:endParaRPr lang="en-US" sz="2600" dirty="0"/>
          </a:p>
        </p:txBody>
      </p:sp>
      <p:sp>
        <p:nvSpPr>
          <p:cNvPr id="6" name="Content Placeholder 2"/>
          <p:cNvSpPr txBox="1">
            <a:spLocks/>
          </p:cNvSpPr>
          <p:nvPr/>
        </p:nvSpPr>
        <p:spPr>
          <a:xfrm>
            <a:off x="533400" y="1676400"/>
            <a:ext cx="8378952"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Reduce classroom clutter  </a:t>
            </a:r>
          </a:p>
          <a:p>
            <a:r>
              <a:rPr lang="en-US" dirty="0" smtClean="0"/>
              <a:t>Clutter provides pests with ample shelter and makes cleaning, monitoring and control very difficult</a:t>
            </a:r>
          </a:p>
          <a:p>
            <a:r>
              <a:rPr lang="en-US" dirty="0" smtClean="0"/>
              <a:t>Make sure that class supplies are </a:t>
            </a:r>
            <a:r>
              <a:rPr lang="en-US" dirty="0"/>
              <a:t>neatly stored </a:t>
            </a:r>
            <a:r>
              <a:rPr lang="en-US" dirty="0" smtClean="0"/>
              <a:t>and  organized after each class activity, with edible items securely stored in air-tight containers – this not only reduces pests but also makes class activities easier and fun!  Some pests can get into zip-lock bags</a:t>
            </a:r>
          </a:p>
          <a:p>
            <a:r>
              <a:rPr lang="en-US" dirty="0" smtClean="0"/>
              <a:t>Encourage your students to be good custodians of their classroom environment</a:t>
            </a:r>
          </a:p>
          <a:p>
            <a:pPr marL="0" indent="0">
              <a:buFont typeface="Wingdings"/>
              <a:buNone/>
            </a:pPr>
            <a:endParaRPr lang="en-US" dirty="0" smtClean="0"/>
          </a:p>
          <a:p>
            <a:endParaRPr lang="en-US" dirty="0" smtClean="0"/>
          </a:p>
          <a:p>
            <a:endParaRPr lang="en-US" dirty="0" smtClean="0"/>
          </a:p>
          <a:p>
            <a:pPr marL="0" indent="0">
              <a:buFont typeface="Wingdings"/>
              <a:buNone/>
            </a:pPr>
            <a:endParaRPr lang="en-US" dirty="0" smtClean="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00" t="16030" r="22500" b="21062"/>
          <a:stretch/>
        </p:blipFill>
        <p:spPr>
          <a:xfrm>
            <a:off x="5638800" y="609600"/>
            <a:ext cx="2819400" cy="1566333"/>
          </a:xfrm>
          <a:prstGeom prst="rect">
            <a:avLst/>
          </a:prstGeom>
        </p:spPr>
      </p:pic>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700668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17</a:t>
            </a:fld>
            <a:endParaRPr lang="en-US"/>
          </a:p>
        </p:txBody>
      </p:sp>
      <p:sp>
        <p:nvSpPr>
          <p:cNvPr id="8" name="Content Placeholder 5"/>
          <p:cNvSpPr>
            <a:spLocks noGrp="1"/>
          </p:cNvSpPr>
          <p:nvPr>
            <p:ph sz="quarter" idx="1"/>
          </p:nvPr>
        </p:nvSpPr>
        <p:spPr>
          <a:xfrm>
            <a:off x="609600" y="1600200"/>
            <a:ext cx="8534400" cy="5029200"/>
          </a:xfrm>
        </p:spPr>
        <p:txBody>
          <a:bodyPr>
            <a:noAutofit/>
          </a:bodyPr>
          <a:lstStyle/>
          <a:p>
            <a:pPr>
              <a:buFont typeface="Wingdings" panose="05000000000000000000" pitchFamily="2" charset="2"/>
              <a:buChar char="¨"/>
            </a:pPr>
            <a:r>
              <a:rPr lang="en-US" sz="2800" dirty="0" smtClean="0"/>
              <a:t>Remember, clutter makes it impossible for cleaning professionals to effectively clean</a:t>
            </a:r>
          </a:p>
          <a:p>
            <a:pPr>
              <a:buFont typeface="Wingdings" panose="05000000000000000000" pitchFamily="2" charset="2"/>
              <a:buChar char="¨"/>
            </a:pPr>
            <a:r>
              <a:rPr lang="en-US" sz="2800" dirty="0" smtClean="0"/>
              <a:t>Clutter can also affect fire safety, allergen reduction and pest prevention</a:t>
            </a:r>
          </a:p>
          <a:p>
            <a:pPr>
              <a:buFont typeface="Wingdings" panose="05000000000000000000" pitchFamily="2" charset="2"/>
              <a:buChar char="¨"/>
            </a:pPr>
            <a:r>
              <a:rPr lang="en-US" sz="2800" dirty="0"/>
              <a:t>Have </a:t>
            </a:r>
            <a:r>
              <a:rPr lang="en-US" sz="2800" dirty="0" smtClean="0"/>
              <a:t>regular clutter reduction efforts in </a:t>
            </a:r>
            <a:r>
              <a:rPr lang="en-US" sz="2800" dirty="0"/>
              <a:t>your </a:t>
            </a:r>
            <a:r>
              <a:rPr lang="en-US" sz="2800" dirty="0" smtClean="0"/>
              <a:t>classroom and storage areas</a:t>
            </a:r>
            <a:endParaRPr lang="en-US" sz="2800" dirty="0"/>
          </a:p>
          <a:p>
            <a:pPr marL="0" indent="0">
              <a:buNone/>
            </a:pPr>
            <a:endParaRPr lang="en-US" sz="2800" dirty="0"/>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0" y="4135271"/>
            <a:ext cx="3759958" cy="25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9" name="TextBox 8"/>
          <p:cNvSpPr txBox="1"/>
          <p:nvPr/>
        </p:nvSpPr>
        <p:spPr>
          <a:xfrm>
            <a:off x="1600200" y="5496805"/>
            <a:ext cx="2743200" cy="1200329"/>
          </a:xfrm>
          <a:prstGeom prst="rect">
            <a:avLst/>
          </a:prstGeom>
          <a:noFill/>
        </p:spPr>
        <p:txBody>
          <a:bodyPr wrap="square" rtlCol="0">
            <a:spAutoFit/>
          </a:bodyPr>
          <a:lstStyle/>
          <a:p>
            <a:pPr algn="r"/>
            <a:r>
              <a:rPr lang="en-US" i="1" dirty="0" smtClean="0"/>
              <a:t>Cluttered store room</a:t>
            </a:r>
            <a:br>
              <a:rPr lang="en-US" i="1" dirty="0" smtClean="0"/>
            </a:br>
            <a:r>
              <a:rPr lang="en-US" i="1" dirty="0"/>
              <a:t>– Jerry Jochim, Monroe County Community School Corporation</a:t>
            </a:r>
          </a:p>
        </p:txBody>
      </p:sp>
    </p:spTree>
    <p:extLst>
      <p:ext uri="{BB962C8B-B14F-4D97-AF65-F5344CB8AC3E}">
        <p14:creationId xmlns:p14="http://schemas.microsoft.com/office/powerpoint/2010/main" val="660758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18</a:t>
            </a:fld>
            <a:endParaRPr lang="en-US"/>
          </a:p>
        </p:txBody>
      </p:sp>
      <p:sp>
        <p:nvSpPr>
          <p:cNvPr id="3" name="Content Placeholder 2"/>
          <p:cNvSpPr>
            <a:spLocks noGrp="1"/>
          </p:cNvSpPr>
          <p:nvPr>
            <p:ph sz="quarter" idx="1"/>
          </p:nvPr>
        </p:nvSpPr>
        <p:spPr/>
        <p:txBody>
          <a:bodyPr>
            <a:normAutofit/>
          </a:bodyPr>
          <a:lstStyle/>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8" name="Content Placeholder 2"/>
          <p:cNvSpPr txBox="1">
            <a:spLocks/>
          </p:cNvSpPr>
          <p:nvPr/>
        </p:nvSpPr>
        <p:spPr>
          <a:xfrm>
            <a:off x="266700" y="1104900"/>
            <a:ext cx="8153400" cy="5334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endParaRPr lang="en-US" sz="2800" dirty="0" smtClean="0">
              <a:solidFill>
                <a:schemeClr val="bg1"/>
              </a:solidFill>
            </a:endParaRPr>
          </a:p>
        </p:txBody>
      </p:sp>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550" y="4323186"/>
            <a:ext cx="4343400" cy="2534814"/>
          </a:xfrm>
          <a:prstGeom prst="rect">
            <a:avLst/>
          </a:prstGeom>
        </p:spPr>
      </p:pic>
      <p:sp>
        <p:nvSpPr>
          <p:cNvPr id="6" name="Content Placeholder 2"/>
          <p:cNvSpPr txBox="1">
            <a:spLocks/>
          </p:cNvSpPr>
          <p:nvPr/>
        </p:nvSpPr>
        <p:spPr>
          <a:xfrm>
            <a:off x="457200" y="1676400"/>
            <a:ext cx="7921752" cy="48006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200" dirty="0" smtClean="0"/>
              <a:t>Proper storage</a:t>
            </a:r>
          </a:p>
          <a:p>
            <a:r>
              <a:rPr lang="en-US" sz="3200" dirty="0" smtClean="0"/>
              <a:t>Always keep food (candies, cookies) in closed air-tight containers</a:t>
            </a:r>
          </a:p>
          <a:p>
            <a:r>
              <a:rPr lang="en-US" sz="3200" dirty="0" smtClean="0"/>
              <a:t>Always keep edible supplies </a:t>
            </a:r>
            <a:br>
              <a:rPr lang="en-US" sz="3200" dirty="0" smtClean="0"/>
            </a:br>
            <a:r>
              <a:rPr lang="en-US" sz="3200" dirty="0" smtClean="0"/>
              <a:t>(cereal, pet food, rice, pasta, </a:t>
            </a:r>
            <a:br>
              <a:rPr lang="en-US" sz="3200" dirty="0" smtClean="0"/>
            </a:br>
            <a:r>
              <a:rPr lang="en-US" sz="3200" dirty="0" smtClean="0"/>
              <a:t>etc.) used for class activities in </a:t>
            </a:r>
            <a:br>
              <a:rPr lang="en-US" sz="3200" dirty="0" smtClean="0"/>
            </a:br>
            <a:r>
              <a:rPr lang="en-US" sz="3200" dirty="0" smtClean="0"/>
              <a:t>sealed containers</a:t>
            </a:r>
          </a:p>
          <a:p>
            <a:r>
              <a:rPr lang="en-US" sz="3200" dirty="0" smtClean="0"/>
              <a:t>Avoid storing open </a:t>
            </a:r>
            <a:br>
              <a:rPr lang="en-US" sz="3200" dirty="0" smtClean="0"/>
            </a:br>
            <a:r>
              <a:rPr lang="en-US" sz="3200" dirty="0" smtClean="0"/>
              <a:t>personal food or drink </a:t>
            </a:r>
            <a:br>
              <a:rPr lang="en-US" sz="3200" dirty="0" smtClean="0"/>
            </a:br>
            <a:r>
              <a:rPr lang="en-US" sz="3200" dirty="0" smtClean="0"/>
              <a:t>items in classrooms</a:t>
            </a:r>
          </a:p>
          <a:p>
            <a:pPr marL="0" indent="0">
              <a:buFont typeface="Wingdings"/>
              <a:buNone/>
            </a:pPr>
            <a:endParaRPr lang="en-US" sz="3200" dirty="0" smtClean="0"/>
          </a:p>
          <a:p>
            <a:endParaRPr lang="en-US" sz="3200" dirty="0"/>
          </a:p>
        </p:txBody>
      </p:sp>
    </p:spTree>
    <p:extLst>
      <p:ext uri="{BB962C8B-B14F-4D97-AF65-F5344CB8AC3E}">
        <p14:creationId xmlns:p14="http://schemas.microsoft.com/office/powerpoint/2010/main" val="1545331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19</a:t>
            </a:fld>
            <a:endParaRPr lang="en-US"/>
          </a:p>
        </p:txBody>
      </p:sp>
      <p:sp>
        <p:nvSpPr>
          <p:cNvPr id="13" name="TextBox 12"/>
          <p:cNvSpPr txBox="1"/>
          <p:nvPr/>
        </p:nvSpPr>
        <p:spPr>
          <a:xfrm>
            <a:off x="609600" y="1600200"/>
            <a:ext cx="3810000" cy="4832092"/>
          </a:xfrm>
          <a:prstGeom prst="rect">
            <a:avLst/>
          </a:prstGeom>
          <a:noFill/>
        </p:spPr>
        <p:txBody>
          <a:bodyPr wrap="square" rtlCol="0">
            <a:spAutoFit/>
          </a:bodyPr>
          <a:lstStyle/>
          <a:p>
            <a:pPr marL="457200" indent="-457200">
              <a:buClr>
                <a:schemeClr val="accent2"/>
              </a:buClr>
              <a:buSzPct val="60000"/>
              <a:buFont typeface="Wingdings" panose="05000000000000000000" pitchFamily="2" charset="2"/>
              <a:buChar char="¨"/>
            </a:pPr>
            <a:r>
              <a:rPr lang="en-US" sz="2800" dirty="0" smtClean="0"/>
              <a:t>See-through storage totes can reduce and prevent ant and cockroach problems</a:t>
            </a:r>
          </a:p>
          <a:p>
            <a:pPr marL="457200" indent="-457200">
              <a:buClr>
                <a:schemeClr val="accent2"/>
              </a:buClr>
              <a:buSzPct val="60000"/>
              <a:buFont typeface="Wingdings" panose="05000000000000000000" pitchFamily="2" charset="2"/>
              <a:buChar char="¨"/>
            </a:pPr>
            <a:r>
              <a:rPr lang="en-US" sz="2800" dirty="0" smtClean="0"/>
              <a:t>Some food items come with pests within the packaging - Storing in airtight containers prevents those pests getting out! </a:t>
            </a:r>
          </a:p>
          <a:p>
            <a:endParaRPr lang="en-US" sz="2800" dirty="0"/>
          </a:p>
        </p:txBody>
      </p:sp>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0" y="1828800"/>
            <a:ext cx="4191000" cy="418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6" name="TextBox 5"/>
          <p:cNvSpPr txBox="1"/>
          <p:nvPr/>
        </p:nvSpPr>
        <p:spPr>
          <a:xfrm>
            <a:off x="2819400" y="6081461"/>
            <a:ext cx="5943600" cy="646331"/>
          </a:xfrm>
          <a:prstGeom prst="rect">
            <a:avLst/>
          </a:prstGeom>
          <a:noFill/>
        </p:spPr>
        <p:txBody>
          <a:bodyPr wrap="square" rtlCol="0">
            <a:spAutoFit/>
          </a:bodyPr>
          <a:lstStyle/>
          <a:p>
            <a:pPr algn="r"/>
            <a:r>
              <a:rPr lang="en-US" i="1" dirty="0" smtClean="0"/>
              <a:t>Supplies organized in see-through totes</a:t>
            </a:r>
            <a:br>
              <a:rPr lang="en-US" i="1" dirty="0" smtClean="0"/>
            </a:br>
            <a:r>
              <a:rPr lang="en-US" i="1" dirty="0"/>
              <a:t>– Jerry Jochim, Monroe County Community School Corporation</a:t>
            </a:r>
          </a:p>
        </p:txBody>
      </p:sp>
    </p:spTree>
    <p:extLst>
      <p:ext uri="{BB962C8B-B14F-4D97-AF65-F5344CB8AC3E}">
        <p14:creationId xmlns:p14="http://schemas.microsoft.com/office/powerpoint/2010/main" val="4193002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76400"/>
            <a:ext cx="8077200" cy="4724400"/>
          </a:xfrm>
        </p:spPr>
        <p:txBody>
          <a:bodyPr>
            <a:noAutofit/>
          </a:bodyPr>
          <a:lstStyle/>
          <a:p>
            <a:pPr marL="514350" lvl="0" indent="-514350">
              <a:buFont typeface="+mj-lt"/>
              <a:buAutoNum type="arabicPeriod"/>
            </a:pPr>
            <a:r>
              <a:rPr lang="en-US" sz="3200" dirty="0" smtClean="0"/>
              <a:t>Explain the importance of communicating to parents about health and safety issues associated with pests and pesticides</a:t>
            </a:r>
            <a:r>
              <a:rPr lang="en-US" sz="3200" b="1" dirty="0" smtClean="0"/>
              <a:t> 	</a:t>
            </a:r>
            <a:endParaRPr lang="en-US" sz="3200" dirty="0" smtClean="0"/>
          </a:p>
          <a:p>
            <a:pPr marL="514350" lvl="0" indent="-514350">
              <a:buFont typeface="+mj-lt"/>
              <a:buAutoNum type="arabicPeriod"/>
            </a:pPr>
            <a:r>
              <a:rPr lang="en-US" sz="3200" dirty="0"/>
              <a:t>Explain the importance of removing or eliminating clutter in the </a:t>
            </a:r>
            <a:r>
              <a:rPr lang="en-US" sz="3200" dirty="0" smtClean="0"/>
              <a:t>classroom</a:t>
            </a:r>
            <a:endParaRPr lang="en-US" sz="3200" b="1" dirty="0" smtClean="0"/>
          </a:p>
          <a:p>
            <a:pPr marL="514350" indent="-514350">
              <a:buFont typeface="+mj-lt"/>
              <a:buAutoNum type="arabicPeriod"/>
            </a:pPr>
            <a:r>
              <a:rPr lang="en-US" sz="3200" dirty="0"/>
              <a:t>Give examples of proper food storage </a:t>
            </a:r>
            <a:r>
              <a:rPr lang="en-US" sz="3200" dirty="0" smtClean="0"/>
              <a:t>procedures</a:t>
            </a:r>
            <a:endParaRPr lang="en-US" sz="3200" dirty="0"/>
          </a:p>
          <a:p>
            <a:pPr marL="514350" lvl="0" indent="-514350">
              <a:buFont typeface="+mj-lt"/>
              <a:buAutoNum type="arabicPeriod"/>
            </a:pPr>
            <a:r>
              <a:rPr lang="en-US" sz="3200" dirty="0"/>
              <a:t>Describe proper sanitation methods for pets in the </a:t>
            </a:r>
            <a:r>
              <a:rPr lang="en-US" sz="3200" dirty="0" smtClean="0"/>
              <a:t>classroom</a:t>
            </a:r>
          </a:p>
          <a:p>
            <a:pPr marL="0" lvl="0" indent="0">
              <a:buNone/>
            </a:pPr>
            <a:r>
              <a:rPr lang="en-US" sz="3200" b="1" dirty="0" smtClean="0"/>
              <a:t>		</a:t>
            </a:r>
            <a:endParaRPr lang="en-US" sz="3200" dirty="0" smtClean="0"/>
          </a:p>
          <a:p>
            <a:pPr marL="0" lvl="0" indent="0">
              <a:buNone/>
            </a:pPr>
            <a:endParaRPr lang="en-US" sz="3200" dirty="0" smtClean="0"/>
          </a:p>
          <a:p>
            <a:pPr marL="457200" marR="0" lvl="0" indent="-457200">
              <a:lnSpc>
                <a:spcPct val="115000"/>
              </a:lnSpc>
              <a:spcBef>
                <a:spcPts val="0"/>
              </a:spcBef>
              <a:spcAft>
                <a:spcPts val="0"/>
              </a:spcAft>
              <a:buFont typeface="+mj-lt"/>
              <a:buAutoNum type="arabicPeriod"/>
              <a:tabLst>
                <a:tab pos="457200" algn="l"/>
              </a:tabLst>
            </a:pPr>
            <a:endParaRPr lang="en-US" sz="3200" dirty="0" smtClean="0">
              <a:latin typeface="Tw Cen MT" pitchFamily="34" charset="0"/>
              <a:ea typeface="Calibri"/>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0"/>
            <a:ext cx="2133600" cy="17811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20</a:t>
            </a:fld>
            <a:endParaRPr lang="en-US"/>
          </a:p>
        </p:txBody>
      </p:sp>
      <p:sp>
        <p:nvSpPr>
          <p:cNvPr id="3" name="Content Placeholder 2"/>
          <p:cNvSpPr>
            <a:spLocks noGrp="1"/>
          </p:cNvSpPr>
          <p:nvPr>
            <p:ph sz="quarter" idx="1"/>
          </p:nvPr>
        </p:nvSpPr>
        <p:spPr>
          <a:xfrm>
            <a:off x="609600" y="1600200"/>
            <a:ext cx="8153400" cy="4495800"/>
          </a:xfrm>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57200" y="1447800"/>
            <a:ext cx="86868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000" dirty="0" smtClean="0"/>
              <a:t>Sanitation</a:t>
            </a:r>
          </a:p>
          <a:p>
            <a:r>
              <a:rPr lang="en-US" sz="3000" dirty="0" smtClean="0"/>
              <a:t>Clean up!  Make your classroom the best in the school</a:t>
            </a:r>
          </a:p>
          <a:p>
            <a:r>
              <a:rPr lang="en-US" sz="3000" dirty="0" smtClean="0"/>
              <a:t>Clean up after class activities, especially those involving pet animals or food</a:t>
            </a:r>
          </a:p>
          <a:p>
            <a:r>
              <a:rPr lang="en-US" sz="3000" dirty="0" smtClean="0"/>
              <a:t>Anything with food remains </a:t>
            </a:r>
            <a:br>
              <a:rPr lang="en-US" sz="3000" dirty="0" smtClean="0"/>
            </a:br>
            <a:r>
              <a:rPr lang="en-US" sz="3000" dirty="0" smtClean="0"/>
              <a:t>(used plates and cups, </a:t>
            </a:r>
            <a:br>
              <a:rPr lang="en-US" sz="3000" dirty="0" smtClean="0"/>
            </a:br>
            <a:r>
              <a:rPr lang="en-US" sz="3000" dirty="0" smtClean="0"/>
              <a:t>wrappings, soda cans, </a:t>
            </a:r>
            <a:br>
              <a:rPr lang="en-US" sz="3000" dirty="0" smtClean="0"/>
            </a:br>
            <a:r>
              <a:rPr lang="en-US" sz="3000" dirty="0" smtClean="0"/>
              <a:t>etc.) should be placed in </a:t>
            </a:r>
            <a:br>
              <a:rPr lang="en-US" sz="3000" dirty="0" smtClean="0"/>
            </a:br>
            <a:r>
              <a:rPr lang="en-US" sz="3000" dirty="0" smtClean="0"/>
              <a:t>trash cans, bagged, and </a:t>
            </a:r>
            <a:br>
              <a:rPr lang="en-US" sz="3000" dirty="0" smtClean="0"/>
            </a:br>
            <a:r>
              <a:rPr lang="en-US" sz="3000" dirty="0" smtClean="0"/>
              <a:t>taken to outside dumpsters </a:t>
            </a:r>
            <a:br>
              <a:rPr lang="en-US" sz="3000" dirty="0" smtClean="0"/>
            </a:br>
            <a:r>
              <a:rPr lang="en-US" sz="3000" dirty="0" smtClean="0"/>
              <a:t>before the day ends</a:t>
            </a:r>
          </a:p>
          <a:p>
            <a:pPr marL="0" indent="0">
              <a:buNone/>
            </a:pPr>
            <a:endParaRPr lang="en-US" sz="3000" dirty="0" smtClean="0"/>
          </a:p>
          <a:p>
            <a:endParaRPr lang="en-US" sz="3000" dirty="0" smtClean="0"/>
          </a:p>
          <a:p>
            <a:pPr marL="0" indent="0">
              <a:buFont typeface="Wingdings"/>
              <a:buNone/>
            </a:pPr>
            <a:endParaRPr lang="en-US" sz="3000" dirty="0" smtClean="0"/>
          </a:p>
          <a:p>
            <a:endParaRPr lang="en-US" sz="3000" dirty="0"/>
          </a:p>
        </p:txBody>
      </p:sp>
      <p:pic>
        <p:nvPicPr>
          <p:cNvPr id="11" name="Picture 4" descr="DSCN23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511" y="3209783"/>
            <a:ext cx="3441889" cy="258141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8" name="TextBox 7"/>
          <p:cNvSpPr txBox="1"/>
          <p:nvPr/>
        </p:nvSpPr>
        <p:spPr>
          <a:xfrm>
            <a:off x="5029200" y="5859439"/>
            <a:ext cx="4038600" cy="923330"/>
          </a:xfrm>
          <a:prstGeom prst="rect">
            <a:avLst/>
          </a:prstGeom>
          <a:noFill/>
        </p:spPr>
        <p:txBody>
          <a:bodyPr wrap="square" rtlCol="0">
            <a:spAutoFit/>
          </a:bodyPr>
          <a:lstStyle/>
          <a:p>
            <a:pPr algn="r"/>
            <a:r>
              <a:rPr lang="en-US" i="1" dirty="0" smtClean="0"/>
              <a:t>Recycling is great, but not if left to fester in a classroom over a 2-week break</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4181291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21</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539086" y="1600200"/>
            <a:ext cx="8242201" cy="465161"/>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3200" dirty="0" smtClean="0"/>
              <a:t>Remember: Cleanliness discourages pests to enter</a:t>
            </a:r>
          </a:p>
          <a:p>
            <a:pPr marL="0" indent="0">
              <a:buNone/>
            </a:pPr>
            <a:endParaRPr lang="en-US" sz="3200" dirty="0"/>
          </a:p>
          <a:p>
            <a:pPr marL="0" indent="0">
              <a:buNone/>
            </a:pPr>
            <a:endParaRPr lang="en-US" sz="3200" dirty="0" smtClean="0"/>
          </a:p>
          <a:p>
            <a:pPr marL="0" indent="0">
              <a:buNone/>
            </a:pPr>
            <a:endParaRPr lang="en-US" sz="3200" dirty="0"/>
          </a:p>
          <a:p>
            <a:pPr marL="0" indent="0">
              <a:buNone/>
            </a:pPr>
            <a:endParaRPr lang="en-US" sz="3200" dirty="0" smtClean="0"/>
          </a:p>
          <a:p>
            <a:pPr marL="0" indent="0">
              <a:buFont typeface="Wingdings"/>
              <a:buNone/>
            </a:pPr>
            <a:endParaRPr lang="en-US" sz="3200" dirty="0" smtClean="0"/>
          </a:p>
          <a:p>
            <a:pPr marL="0" indent="0">
              <a:buFont typeface="Wingdings"/>
              <a:buNone/>
            </a:pPr>
            <a:endParaRPr lang="en-US" sz="3200" dirty="0" smtClean="0"/>
          </a:p>
          <a:p>
            <a:endParaRPr lang="en-US" sz="3200" dirty="0" smtClean="0"/>
          </a:p>
          <a:p>
            <a:endParaRPr lang="en-US" sz="3200" dirty="0" smtClean="0"/>
          </a:p>
          <a:p>
            <a:pPr marL="0" indent="0">
              <a:buFont typeface="Wingdings"/>
              <a:buNone/>
            </a:pPr>
            <a:endParaRPr lang="en-US" sz="3200" dirty="0" smtClean="0"/>
          </a:p>
          <a:p>
            <a:endParaRPr lang="en-US" sz="3200" dirty="0"/>
          </a:p>
        </p:txBody>
      </p:sp>
      <p:sp>
        <p:nvSpPr>
          <p:cNvPr id="8" name="Content Placeholder 2"/>
          <p:cNvSpPr txBox="1">
            <a:spLocks/>
          </p:cNvSpPr>
          <p:nvPr/>
        </p:nvSpPr>
        <p:spPr>
          <a:xfrm>
            <a:off x="627888" y="6134100"/>
            <a:ext cx="7982712"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200" dirty="0" smtClean="0"/>
              <a:t>No food, water, or shelter = No pests</a:t>
            </a:r>
          </a:p>
          <a:p>
            <a:pPr marL="0" indent="0" algn="ctr">
              <a:buNone/>
            </a:pPr>
            <a:endParaRPr lang="en-US" sz="3200" dirty="0" smtClean="0"/>
          </a:p>
          <a:p>
            <a:pPr marL="0" indent="0" algn="ctr">
              <a:buFont typeface="Wingdings"/>
              <a:buNone/>
            </a:pPr>
            <a:endParaRPr lang="en-US" sz="3200" dirty="0" smtClean="0"/>
          </a:p>
          <a:p>
            <a:pPr marL="0" indent="0" algn="ctr">
              <a:buFont typeface="Wingdings"/>
              <a:buNone/>
            </a:pPr>
            <a:endParaRPr lang="en-US" sz="3200" dirty="0" smtClean="0"/>
          </a:p>
          <a:p>
            <a:pPr algn="ctr"/>
            <a:endParaRPr lang="en-US" sz="3200" dirty="0" smtClean="0"/>
          </a:p>
          <a:p>
            <a:pPr algn="ctr"/>
            <a:endParaRPr lang="en-US" sz="3200" dirty="0" smtClean="0"/>
          </a:p>
          <a:p>
            <a:pPr marL="0" indent="0" algn="ctr">
              <a:buFont typeface="Wingdings"/>
              <a:buNone/>
            </a:pPr>
            <a:endParaRPr lang="en-US" sz="3200" dirty="0" smtClean="0"/>
          </a:p>
          <a:p>
            <a:pPr algn="ctr"/>
            <a:endParaRPr lang="en-US" sz="3200" dirty="0"/>
          </a:p>
        </p:txBody>
      </p:sp>
      <p:sp>
        <p:nvSpPr>
          <p:cNvPr id="4" name="Rectangle 3"/>
          <p:cNvSpPr/>
          <p:nvPr/>
        </p:nvSpPr>
        <p:spPr>
          <a:xfrm>
            <a:off x="4447607" y="3244334"/>
            <a:ext cx="248786" cy="369332"/>
          </a:xfrm>
          <a:prstGeom prst="rect">
            <a:avLst/>
          </a:prstGeom>
        </p:spPr>
        <p:txBody>
          <a:bodyPr wrap="none">
            <a:spAutoFit/>
          </a:bodyPr>
          <a:lstStyle/>
          <a:p>
            <a:r>
              <a:rPr lang="en-US" dirty="0"/>
              <a:t> </a:t>
            </a:r>
          </a:p>
        </p:txBody>
      </p:sp>
      <p:sp>
        <p:nvSpPr>
          <p:cNvPr id="11"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786" y="2506069"/>
            <a:ext cx="5462428" cy="3628031"/>
          </a:xfrm>
          <a:prstGeom prst="rect">
            <a:avLst/>
          </a:prstGeom>
        </p:spPr>
      </p:pic>
    </p:spTree>
    <p:extLst>
      <p:ext uri="{BB962C8B-B14F-4D97-AF65-F5344CB8AC3E}">
        <p14:creationId xmlns:p14="http://schemas.microsoft.com/office/powerpoint/2010/main" val="3150170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22</a:t>
            </a:fld>
            <a:endParaRPr lang="en-US"/>
          </a:p>
        </p:txBody>
      </p:sp>
      <p:sp>
        <p:nvSpPr>
          <p:cNvPr id="8" name="Content Placeholder 2"/>
          <p:cNvSpPr txBox="1">
            <a:spLocks/>
          </p:cNvSpPr>
          <p:nvPr/>
        </p:nvSpPr>
        <p:spPr>
          <a:xfrm>
            <a:off x="2209800" y="6248400"/>
            <a:ext cx="4572000" cy="609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Pesticide aerosol in teacher’s desk </a:t>
            </a:r>
            <a:br>
              <a:rPr lang="en-US" sz="1800" i="1" dirty="0" smtClean="0"/>
            </a:br>
            <a:r>
              <a:rPr lang="en-US" sz="1800" i="1" dirty="0" smtClean="0"/>
              <a:t>– Marc Lame, Indiana University </a:t>
            </a:r>
          </a:p>
          <a:p>
            <a:pPr marL="0" indent="0" algn="ctr">
              <a:buNone/>
            </a:pPr>
            <a:endParaRPr lang="en-US" sz="2800" i="1" dirty="0" smtClean="0"/>
          </a:p>
          <a:p>
            <a:pPr marL="0" indent="0" algn="ctr">
              <a:buFont typeface="Wingdings"/>
              <a:buNone/>
            </a:pPr>
            <a:endParaRPr lang="en-US" sz="2800" i="1" dirty="0" smtClean="0"/>
          </a:p>
          <a:p>
            <a:pPr marL="0" indent="0" algn="ctr">
              <a:buFont typeface="Wingdings"/>
              <a:buNone/>
            </a:pPr>
            <a:endParaRPr lang="en-US" sz="2800" i="1" dirty="0" smtClean="0"/>
          </a:p>
          <a:p>
            <a:pPr algn="ctr"/>
            <a:endParaRPr lang="en-US" sz="2800" i="1" dirty="0" smtClean="0"/>
          </a:p>
          <a:p>
            <a:pPr algn="ctr"/>
            <a:endParaRPr lang="en-US" sz="2800" i="1" dirty="0" smtClean="0"/>
          </a:p>
          <a:p>
            <a:pPr marL="0" indent="0" algn="ctr">
              <a:buFont typeface="Wingdings"/>
              <a:buNone/>
            </a:pPr>
            <a:endParaRPr lang="en-US" sz="2800" i="1" dirty="0" smtClean="0"/>
          </a:p>
          <a:p>
            <a:pPr algn="ctr"/>
            <a:endParaRPr lang="en-US" sz="2800" i="1" dirty="0"/>
          </a:p>
        </p:txBody>
      </p:sp>
      <p:sp>
        <p:nvSpPr>
          <p:cNvPr id="9" name="Content Placeholder 2"/>
          <p:cNvSpPr txBox="1">
            <a:spLocks/>
          </p:cNvSpPr>
          <p:nvPr/>
        </p:nvSpPr>
        <p:spPr>
          <a:xfrm>
            <a:off x="765048" y="1524000"/>
            <a:ext cx="8153400" cy="4495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Never bring over-the-counter </a:t>
            </a:r>
            <a:r>
              <a:rPr lang="en-US" sz="3200" dirty="0"/>
              <a:t>pesticides or </a:t>
            </a:r>
            <a:r>
              <a:rPr lang="en-US" sz="3200" dirty="0" smtClean="0"/>
              <a:t>homemade remedies to your classroom</a:t>
            </a:r>
          </a:p>
          <a:p>
            <a:endParaRPr lang="en-US" sz="3200" dirty="0" smtClean="0"/>
          </a:p>
          <a:p>
            <a:endParaRPr lang="en-US" sz="3200" dirty="0" smtClean="0"/>
          </a:p>
          <a:p>
            <a:pPr marL="0" indent="0">
              <a:buFont typeface="Wingdings"/>
              <a:buNone/>
            </a:pPr>
            <a:endParaRPr lang="en-US" sz="3200" dirty="0" smtClean="0"/>
          </a:p>
          <a:p>
            <a:pPr marL="0" indent="0">
              <a:buFont typeface="Wingdings"/>
              <a:buNone/>
            </a:pPr>
            <a:endParaRPr lang="en-US" sz="3200" dirty="0" smtClean="0"/>
          </a:p>
          <a:p>
            <a:endParaRPr lang="en-US" sz="32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900" y="2667000"/>
            <a:ext cx="5257800" cy="352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3958625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23</a:t>
            </a:fld>
            <a:endParaRPr lang="en-US"/>
          </a:p>
        </p:txBody>
      </p:sp>
      <p:sp>
        <p:nvSpPr>
          <p:cNvPr id="11" name="Content Placeholder 2"/>
          <p:cNvSpPr txBox="1">
            <a:spLocks/>
          </p:cNvSpPr>
          <p:nvPr/>
        </p:nvSpPr>
        <p:spPr>
          <a:xfrm>
            <a:off x="5371300" y="5105400"/>
            <a:ext cx="31257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Mouse trap in teachers desk drawer (putting students at risk of injury)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
        <p:nvSpPr>
          <p:cNvPr id="5" name="Content Placeholder 2"/>
          <p:cNvSpPr txBox="1">
            <a:spLocks/>
          </p:cNvSpPr>
          <p:nvPr/>
        </p:nvSpPr>
        <p:spPr>
          <a:xfrm>
            <a:off x="533400" y="1600200"/>
            <a:ext cx="4837900" cy="3962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Do not bring in </a:t>
            </a:r>
            <a:r>
              <a:rPr lang="en-US" sz="3200" dirty="0"/>
              <a:t>home-made </a:t>
            </a:r>
            <a:r>
              <a:rPr lang="en-US" sz="3200" dirty="0" smtClean="0"/>
              <a:t>remedies for </a:t>
            </a:r>
            <a:br>
              <a:rPr lang="en-US" sz="3200" dirty="0" smtClean="0"/>
            </a:br>
            <a:r>
              <a:rPr lang="en-US" sz="3200" dirty="0" smtClean="0"/>
              <a:t>pests or other pest management</a:t>
            </a:r>
            <a:br>
              <a:rPr lang="en-US" sz="3200" dirty="0" smtClean="0"/>
            </a:br>
            <a:r>
              <a:rPr lang="en-US" sz="3200" dirty="0" smtClean="0"/>
              <a:t>tools from home</a:t>
            </a:r>
          </a:p>
          <a:p>
            <a:r>
              <a:rPr lang="en-US" sz="3200" dirty="0"/>
              <a:t>Always keep personal food and drink items in sealed </a:t>
            </a:r>
            <a:r>
              <a:rPr lang="en-US" sz="3200" dirty="0" smtClean="0"/>
              <a:t>containers </a:t>
            </a:r>
          </a:p>
          <a:p>
            <a:r>
              <a:rPr lang="en-US" sz="3200" dirty="0" smtClean="0"/>
              <a:t>Place snap-traps in places students can not access</a:t>
            </a:r>
            <a:endParaRPr lang="en-US" sz="3200" dirty="0"/>
          </a:p>
          <a:p>
            <a:pPr marL="0" indent="0">
              <a:buNone/>
            </a:pPr>
            <a:r>
              <a:rPr lang="en-US" sz="3200" dirty="0" smtClean="0"/>
              <a:t/>
            </a:r>
            <a:br>
              <a:rPr lang="en-US" sz="3200" dirty="0" smtClean="0"/>
            </a:br>
            <a:endParaRPr lang="en-US" sz="3200" dirty="0" smtClean="0"/>
          </a:p>
          <a:p>
            <a:pPr marL="0" indent="0">
              <a:buFont typeface="Wingdings"/>
              <a:buNone/>
            </a:pPr>
            <a:endParaRPr lang="en-US" sz="3200" dirty="0" smtClean="0"/>
          </a:p>
          <a:p>
            <a:pPr marL="0" indent="0">
              <a:buFont typeface="Wingdings"/>
              <a:buNone/>
            </a:pPr>
            <a:endParaRPr lang="en-US" sz="3200" dirty="0" smtClean="0"/>
          </a:p>
          <a:p>
            <a:pPr marL="0" indent="0">
              <a:buNone/>
            </a:pPr>
            <a:endParaRPr lang="en-US" sz="3200" dirty="0" smtClean="0"/>
          </a:p>
          <a:p>
            <a:endParaRPr lang="en-US" sz="3200" dirty="0" smtClean="0"/>
          </a:p>
          <a:p>
            <a:pPr marL="0" indent="0">
              <a:buFont typeface="Wingdings"/>
              <a:buNone/>
            </a:pPr>
            <a:endParaRPr lang="en-US" sz="3200" dirty="0" smtClean="0"/>
          </a:p>
          <a:p>
            <a:endParaRPr lang="en-US" sz="3200" dirty="0"/>
          </a:p>
        </p:txBody>
      </p:sp>
      <p:pic>
        <p:nvPicPr>
          <p:cNvPr id="921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00600" y="1752600"/>
            <a:ext cx="4267200" cy="319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Tree>
    <p:extLst>
      <p:ext uri="{BB962C8B-B14F-4D97-AF65-F5344CB8AC3E}">
        <p14:creationId xmlns:p14="http://schemas.microsoft.com/office/powerpoint/2010/main" val="85849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24</a:t>
            </a:fld>
            <a:endParaRPr lang="en-US"/>
          </a:p>
        </p:txBody>
      </p:sp>
      <p:sp>
        <p:nvSpPr>
          <p:cNvPr id="9" name="Content Placeholder 2"/>
          <p:cNvSpPr txBox="1">
            <a:spLocks/>
          </p:cNvSpPr>
          <p:nvPr/>
        </p:nvSpPr>
        <p:spPr>
          <a:xfrm>
            <a:off x="762000" y="1524000"/>
            <a:ext cx="8153400" cy="4972478"/>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Never leave cleaning materials </a:t>
            </a:r>
            <a:r>
              <a:rPr lang="en-US" sz="3200" dirty="0"/>
              <a:t>or </a:t>
            </a:r>
            <a:r>
              <a:rPr lang="en-US" sz="3200" dirty="0" smtClean="0"/>
              <a:t>pesticides unattended or in open child-accessible places</a:t>
            </a:r>
          </a:p>
          <a:p>
            <a:endParaRPr lang="en-US" sz="3200" dirty="0" smtClean="0"/>
          </a:p>
          <a:p>
            <a:endParaRPr lang="en-US" sz="3200" dirty="0"/>
          </a:p>
          <a:p>
            <a:endParaRPr lang="en-US" sz="3200" dirty="0" smtClean="0"/>
          </a:p>
          <a:p>
            <a:endParaRPr lang="en-US" sz="3200" dirty="0"/>
          </a:p>
          <a:p>
            <a:endParaRPr lang="en-US" sz="3200" dirty="0" smtClean="0"/>
          </a:p>
          <a:p>
            <a:endParaRPr lang="en-US" sz="1050" dirty="0"/>
          </a:p>
          <a:p>
            <a:pPr marL="0" indent="0">
              <a:buNone/>
            </a:pPr>
            <a:endParaRPr lang="en-US" sz="3200" dirty="0" smtClean="0"/>
          </a:p>
          <a:p>
            <a:endParaRPr lang="en-US" sz="3200" dirty="0" smtClean="0"/>
          </a:p>
          <a:p>
            <a:pPr marL="0" indent="0">
              <a:buFont typeface="Wingdings"/>
              <a:buNone/>
            </a:pPr>
            <a:endParaRPr lang="en-US" sz="3200" dirty="0" smtClean="0"/>
          </a:p>
          <a:p>
            <a:endParaRPr lang="en-US" sz="3200" dirty="0"/>
          </a:p>
        </p:txBody>
      </p:sp>
      <p:pic>
        <p:nvPicPr>
          <p:cNvPr id="11" name="Picture 7" descr="DSC00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600" y="2636177"/>
            <a:ext cx="4950800" cy="325070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sp>
        <p:nvSpPr>
          <p:cNvPr id="6" name="Content Placeholder 2"/>
          <p:cNvSpPr txBox="1">
            <a:spLocks/>
          </p:cNvSpPr>
          <p:nvPr/>
        </p:nvSpPr>
        <p:spPr>
          <a:xfrm>
            <a:off x="1409700" y="6101974"/>
            <a:ext cx="6324600" cy="609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Pesticide aerosols on arts and crafts storage shelving – </a:t>
            </a:r>
            <a:r>
              <a:rPr lang="en-US" sz="1800" i="1" dirty="0"/>
              <a:t>Jerry Jochim, Monroe County Community School Corporation </a:t>
            </a:r>
            <a:endParaRPr lang="en-US" sz="1800" i="1" dirty="0" smtClean="0"/>
          </a:p>
          <a:p>
            <a:pPr marL="0" indent="0" algn="ctr">
              <a:buNone/>
            </a:pPr>
            <a:endParaRPr lang="en-US" sz="2800" i="1" dirty="0" smtClean="0"/>
          </a:p>
          <a:p>
            <a:pPr marL="0" indent="0" algn="ctr">
              <a:buFont typeface="Wingdings"/>
              <a:buNone/>
            </a:pPr>
            <a:endParaRPr lang="en-US" sz="2800" i="1" dirty="0" smtClean="0"/>
          </a:p>
          <a:p>
            <a:pPr marL="0" indent="0" algn="ctr">
              <a:buFont typeface="Wingdings"/>
              <a:buNone/>
            </a:pPr>
            <a:endParaRPr lang="en-US" sz="2800" i="1" dirty="0" smtClean="0"/>
          </a:p>
          <a:p>
            <a:pPr algn="ctr"/>
            <a:endParaRPr lang="en-US" sz="2800" i="1" dirty="0" smtClean="0"/>
          </a:p>
          <a:p>
            <a:pPr algn="ctr"/>
            <a:endParaRPr lang="en-US" sz="2800" i="1" dirty="0" smtClean="0"/>
          </a:p>
          <a:p>
            <a:pPr marL="0" indent="0" algn="ctr">
              <a:buFont typeface="Wingdings"/>
              <a:buNone/>
            </a:pPr>
            <a:endParaRPr lang="en-US" sz="2800" i="1" dirty="0" smtClean="0"/>
          </a:p>
          <a:p>
            <a:pPr algn="ctr"/>
            <a:endParaRPr lang="en-US" sz="2800" i="1" dirty="0"/>
          </a:p>
        </p:txBody>
      </p:sp>
    </p:spTree>
    <p:extLst>
      <p:ext uri="{BB962C8B-B14F-4D97-AF65-F5344CB8AC3E}">
        <p14:creationId xmlns:p14="http://schemas.microsoft.com/office/powerpoint/2010/main" val="2547513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25</a:t>
            </a:fld>
            <a:endParaRPr lang="en-US"/>
          </a:p>
        </p:txBody>
      </p:sp>
      <p:sp>
        <p:nvSpPr>
          <p:cNvPr id="6" name="Content Placeholder 2"/>
          <p:cNvSpPr txBox="1">
            <a:spLocks/>
          </p:cNvSpPr>
          <p:nvPr/>
        </p:nvSpPr>
        <p:spPr>
          <a:xfrm>
            <a:off x="535675" y="5943600"/>
            <a:ext cx="81534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Improperly stored cleaning products and pesticides in sink cupboard in classrooms – </a:t>
            </a:r>
            <a:br>
              <a:rPr lang="en-US" sz="1800" i="1" dirty="0" smtClean="0"/>
            </a:br>
            <a:r>
              <a:rPr lang="en-US" sz="1800" i="1" dirty="0" smtClean="0"/>
              <a:t>Dawn H. Gouge, University of Arizona</a:t>
            </a:r>
          </a:p>
          <a:p>
            <a:pPr marL="0" indent="0" algn="ctr">
              <a:buNone/>
            </a:pPr>
            <a:endParaRPr lang="en-US" sz="1800" i="1" dirty="0" smtClean="0"/>
          </a:p>
          <a:p>
            <a:pPr marL="0" indent="0" algn="ctr">
              <a:buFont typeface="Wingdings"/>
              <a:buNone/>
            </a:pPr>
            <a:endParaRPr lang="en-US" sz="1800" i="1" dirty="0" smtClean="0"/>
          </a:p>
          <a:p>
            <a:pPr marL="0" indent="0" algn="ctr">
              <a:buFont typeface="Wingdings"/>
              <a:buNone/>
            </a:pPr>
            <a:endParaRPr lang="en-US" sz="1800" i="1" dirty="0" smtClean="0"/>
          </a:p>
          <a:p>
            <a:pPr algn="ctr"/>
            <a:endParaRPr lang="en-US" sz="1800" i="1" dirty="0" smtClean="0"/>
          </a:p>
          <a:p>
            <a:pPr algn="ctr"/>
            <a:endParaRPr lang="en-US" sz="1800" i="1" dirty="0" smtClean="0"/>
          </a:p>
          <a:p>
            <a:pPr marL="0" indent="0" algn="ctr">
              <a:buFont typeface="Wingdings"/>
              <a:buNone/>
            </a:pPr>
            <a:endParaRPr lang="en-US" sz="1800" i="1" dirty="0" smtClean="0"/>
          </a:p>
          <a:p>
            <a:pPr algn="ctr"/>
            <a:endParaRPr lang="en-US" sz="1800"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348" y="2762250"/>
            <a:ext cx="4138827" cy="3105150"/>
          </a:xfrm>
          <a:prstGeom prst="rect">
            <a:avLst/>
          </a:prstGeom>
        </p:spPr>
      </p:pic>
      <p:sp>
        <p:nvSpPr>
          <p:cNvPr id="9"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Your Classroom</a:t>
            </a:r>
          </a:p>
        </p:txBody>
      </p:sp>
      <p:pic>
        <p:nvPicPr>
          <p:cNvPr id="10" name="Picture 2" descr="Under teacher des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576387"/>
            <a:ext cx="38671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180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26</a:t>
            </a:fld>
            <a:endParaRPr lang="en-US"/>
          </a:p>
        </p:txBody>
      </p:sp>
      <p:sp>
        <p:nvSpPr>
          <p:cNvPr id="10" name="Title 1"/>
          <p:cNvSpPr txBox="1">
            <a:spLocks/>
          </p:cNvSpPr>
          <p:nvPr/>
        </p:nvSpPr>
        <p:spPr>
          <a:xfrm>
            <a:off x="5715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6" name="Content Placeholder 2"/>
          <p:cNvSpPr txBox="1">
            <a:spLocks/>
          </p:cNvSpPr>
          <p:nvPr/>
        </p:nvSpPr>
        <p:spPr>
          <a:xfrm>
            <a:off x="422148" y="1524000"/>
            <a:ext cx="8188452" cy="505428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000" dirty="0" smtClean="0"/>
              <a:t>Clean up!  The teacher’s lounge is your place to rest and recover during the day</a:t>
            </a:r>
          </a:p>
          <a:p>
            <a:r>
              <a:rPr lang="en-US" sz="3000" dirty="0" smtClean="0"/>
              <a:t>Keep it clean</a:t>
            </a:r>
          </a:p>
          <a:p>
            <a:r>
              <a:rPr lang="en-US" sz="3000" dirty="0" smtClean="0"/>
              <a:t>Clean up after                                  eating, drinking, or                                             food preparation and                                       encourage your                                           colleagues to do the                                                same</a:t>
            </a:r>
          </a:p>
        </p:txBody>
      </p:sp>
      <p:sp>
        <p:nvSpPr>
          <p:cNvPr id="8" name="TextBox 7"/>
          <p:cNvSpPr txBox="1"/>
          <p:nvPr/>
        </p:nvSpPr>
        <p:spPr>
          <a:xfrm>
            <a:off x="3747822" y="6151452"/>
            <a:ext cx="5280741" cy="646331"/>
          </a:xfrm>
          <a:prstGeom prst="rect">
            <a:avLst/>
          </a:prstGeom>
          <a:noFill/>
        </p:spPr>
        <p:txBody>
          <a:bodyPr wrap="none" rtlCol="0">
            <a:spAutoFit/>
          </a:bodyPr>
          <a:lstStyle/>
          <a:p>
            <a:r>
              <a:rPr lang="en-US" i="1" dirty="0" smtClean="0"/>
              <a:t>Clean and tidy teachers lounge </a:t>
            </a:r>
            <a:r>
              <a:rPr lang="en-US" i="1" dirty="0"/>
              <a:t>- Jerry Jochim, Monroe </a:t>
            </a:r>
          </a:p>
          <a:p>
            <a:r>
              <a:rPr lang="en-US" i="1" dirty="0"/>
              <a:t>County Community School Corporation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409" y="2765891"/>
            <a:ext cx="4273895" cy="320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1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27</a:t>
            </a:fld>
            <a:endParaRPr lang="en-US"/>
          </a:p>
        </p:txBody>
      </p:sp>
      <p:sp>
        <p:nvSpPr>
          <p:cNvPr id="10" name="Title 1"/>
          <p:cNvSpPr txBox="1">
            <a:spLocks/>
          </p:cNvSpPr>
          <p:nvPr/>
        </p:nvSpPr>
        <p:spPr>
          <a:xfrm>
            <a:off x="5715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22148" y="1524000"/>
            <a:ext cx="8534400" cy="1905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Anything with food remains (including used plates and cups, wrappings, soda cans, cake boxes, etc.) should be placed in trash cans, bagged and taken to outside dumpsters before the day ends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78" y="3561877"/>
            <a:ext cx="4149852" cy="3112389"/>
          </a:xfrm>
          <a:prstGeom prst="rect">
            <a:avLst/>
          </a:prstGeom>
        </p:spPr>
      </p:pic>
      <p:sp>
        <p:nvSpPr>
          <p:cNvPr id="11" name="TextBox 10"/>
          <p:cNvSpPr txBox="1"/>
          <p:nvPr/>
        </p:nvSpPr>
        <p:spPr>
          <a:xfrm>
            <a:off x="4912830" y="5401270"/>
            <a:ext cx="2860537" cy="923330"/>
          </a:xfrm>
          <a:prstGeom prst="rect">
            <a:avLst/>
          </a:prstGeom>
          <a:noFill/>
        </p:spPr>
        <p:txBody>
          <a:bodyPr wrap="square" rtlCol="0">
            <a:spAutoFit/>
          </a:bodyPr>
          <a:lstStyle/>
          <a:p>
            <a:r>
              <a:rPr lang="en-US" i="1" dirty="0" smtClean="0"/>
              <a:t>Food left out in a teachers lounge – Shujuan Li, University of Arizona</a:t>
            </a:r>
            <a:endParaRPr lang="en-US" i="1" dirty="0"/>
          </a:p>
        </p:txBody>
      </p:sp>
      <p:sp>
        <p:nvSpPr>
          <p:cNvPr id="12" name="Content Placeholder 2"/>
          <p:cNvSpPr txBox="1">
            <a:spLocks/>
          </p:cNvSpPr>
          <p:nvPr/>
        </p:nvSpPr>
        <p:spPr>
          <a:xfrm>
            <a:off x="5137967" y="3429000"/>
            <a:ext cx="3628081" cy="1876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Food left over weekends and breaks generates pest problems</a:t>
            </a:r>
            <a:endParaRPr lang="en-US" dirty="0"/>
          </a:p>
        </p:txBody>
      </p:sp>
    </p:spTree>
    <p:extLst>
      <p:ext uri="{BB962C8B-B14F-4D97-AF65-F5344CB8AC3E}">
        <p14:creationId xmlns:p14="http://schemas.microsoft.com/office/powerpoint/2010/main" val="118958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28</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266700" y="1585912"/>
            <a:ext cx="8153400" cy="508492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Make sure that common food and drink items (coffee, sugar, creamer, cookies, candy) are stored in sealed containers and encourage your </a:t>
            </a:r>
            <a:br>
              <a:rPr lang="en-US" sz="2800" dirty="0" smtClean="0"/>
            </a:br>
            <a:r>
              <a:rPr lang="en-US" sz="2800" dirty="0" smtClean="0"/>
              <a:t>colleagues to do the same</a:t>
            </a:r>
          </a:p>
          <a:p>
            <a:r>
              <a:rPr lang="en-US" sz="2800" dirty="0" smtClean="0"/>
              <a:t>Have a policy to clear out unused </a:t>
            </a:r>
            <a:br>
              <a:rPr lang="en-US" sz="2800" dirty="0" smtClean="0"/>
            </a:br>
            <a:r>
              <a:rPr lang="en-US" sz="2800" dirty="0" smtClean="0"/>
              <a:t>food items from refrigerators and </a:t>
            </a:r>
            <a:br>
              <a:rPr lang="en-US" sz="2800" dirty="0" smtClean="0"/>
            </a:br>
            <a:r>
              <a:rPr lang="en-US" sz="2800" dirty="0" smtClean="0"/>
              <a:t>cabinets on a regular basis </a:t>
            </a:r>
          </a:p>
          <a:p>
            <a:r>
              <a:rPr lang="en-US" sz="2800" dirty="0" smtClean="0"/>
              <a:t>Clean up promptly and thoroughly </a:t>
            </a:r>
            <a:br>
              <a:rPr lang="en-US" sz="2800" dirty="0" smtClean="0"/>
            </a:br>
            <a:r>
              <a:rPr lang="en-US" sz="2800" dirty="0" smtClean="0"/>
              <a:t>after a spill </a:t>
            </a:r>
          </a:p>
          <a:p>
            <a:pPr marL="0" indent="0">
              <a:buFont typeface="Wingdings"/>
              <a:buNone/>
            </a:pPr>
            <a:endParaRPr lang="en-US" sz="2800" dirty="0" smtClean="0"/>
          </a:p>
          <a:p>
            <a:pPr marL="0" indent="0">
              <a:buNone/>
            </a:pPr>
            <a:endParaRPr lang="en-US" sz="2800" dirty="0" smtClean="0"/>
          </a:p>
          <a:p>
            <a:endParaRPr lang="en-US" sz="2800" dirty="0" smtClean="0"/>
          </a:p>
          <a:p>
            <a:pPr marL="0" indent="0">
              <a:buFont typeface="Wingdings"/>
              <a:buNone/>
            </a:pPr>
            <a:endParaRPr lang="en-US" sz="2800" dirty="0" smtClean="0"/>
          </a:p>
          <a:p>
            <a:endParaRPr lang="en-US" dirty="0"/>
          </a:p>
        </p:txBody>
      </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43600" y="2819400"/>
            <a:ext cx="291554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98760" y="5921755"/>
            <a:ext cx="4941503" cy="923330"/>
          </a:xfrm>
          <a:prstGeom prst="rect">
            <a:avLst/>
          </a:prstGeom>
          <a:noFill/>
        </p:spPr>
        <p:txBody>
          <a:bodyPr wrap="square" rtlCol="0">
            <a:spAutoFit/>
          </a:bodyPr>
          <a:lstStyle/>
          <a:p>
            <a:pPr algn="r"/>
            <a:r>
              <a:rPr lang="en-US" i="1" dirty="0" smtClean="0"/>
              <a:t>Teacher’s lounge fridge with food debris and spills - </a:t>
            </a:r>
            <a:r>
              <a:rPr lang="en-US" i="1" dirty="0"/>
              <a:t>Jerry Jochim, Monroe </a:t>
            </a:r>
          </a:p>
          <a:p>
            <a:pPr algn="r"/>
            <a:r>
              <a:rPr lang="en-US" i="1" dirty="0"/>
              <a:t>County Community School Corporation </a:t>
            </a:r>
          </a:p>
        </p:txBody>
      </p:sp>
    </p:spTree>
    <p:extLst>
      <p:ext uri="{BB962C8B-B14F-4D97-AF65-F5344CB8AC3E}">
        <p14:creationId xmlns:p14="http://schemas.microsoft.com/office/powerpoint/2010/main" val="3630592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29</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8" name="Content Placeholder 2"/>
          <p:cNvSpPr txBox="1">
            <a:spLocks/>
          </p:cNvSpPr>
          <p:nvPr/>
        </p:nvSpPr>
        <p:spPr>
          <a:xfrm>
            <a:off x="241150" y="5260074"/>
            <a:ext cx="2578250" cy="1600201"/>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Microwave with food debris in teacher’s lounge – Dawn H. Gouge, University of Arizona</a:t>
            </a:r>
          </a:p>
          <a:p>
            <a:pPr marL="0" indent="0" algn="r">
              <a:buNone/>
            </a:pPr>
            <a:endParaRPr lang="en-US" sz="1800" i="1" dirty="0" smtClean="0"/>
          </a:p>
          <a:p>
            <a:pPr marL="0" indent="0" algn="r">
              <a:buFont typeface="Wingdings"/>
              <a:buNone/>
            </a:pPr>
            <a:endParaRPr lang="en-US" sz="1800" i="1" dirty="0" smtClean="0"/>
          </a:p>
          <a:p>
            <a:pPr marL="0" indent="0" algn="r">
              <a:buFont typeface="Wingdings"/>
              <a:buNone/>
            </a:pPr>
            <a:endParaRPr lang="en-US" sz="1800" i="1" dirty="0" smtClean="0"/>
          </a:p>
          <a:p>
            <a:pPr marL="0" indent="0" algn="r">
              <a:buNone/>
            </a:pPr>
            <a:endParaRPr lang="en-US" sz="1800" i="1" dirty="0" smtClean="0"/>
          </a:p>
        </p:txBody>
      </p:sp>
      <p:sp>
        <p:nvSpPr>
          <p:cNvPr id="6" name="Content Placeholder 2"/>
          <p:cNvSpPr txBox="1">
            <a:spLocks/>
          </p:cNvSpPr>
          <p:nvPr/>
        </p:nvSpPr>
        <p:spPr>
          <a:xfrm>
            <a:off x="533400" y="1620672"/>
            <a:ext cx="8153400" cy="279892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Clean up after </a:t>
            </a:r>
            <a:br>
              <a:rPr lang="en-US" sz="2800" dirty="0" smtClean="0"/>
            </a:br>
            <a:r>
              <a:rPr lang="en-US" sz="2800" dirty="0" smtClean="0"/>
              <a:t>use making </a:t>
            </a:r>
            <a:br>
              <a:rPr lang="en-US" sz="2800" dirty="0" smtClean="0"/>
            </a:br>
            <a:r>
              <a:rPr lang="en-US" sz="2800" dirty="0" smtClean="0"/>
              <a:t>sure there </a:t>
            </a:r>
            <a:br>
              <a:rPr lang="en-US" sz="2800" dirty="0" smtClean="0"/>
            </a:br>
            <a:r>
              <a:rPr lang="en-US" sz="2800" dirty="0" smtClean="0"/>
              <a:t>are no food </a:t>
            </a:r>
            <a:br>
              <a:rPr lang="en-US" sz="2800" dirty="0" smtClean="0"/>
            </a:br>
            <a:r>
              <a:rPr lang="en-US" sz="2800" dirty="0" smtClean="0"/>
              <a:t>remains left </a:t>
            </a:r>
          </a:p>
          <a:p>
            <a:pPr marL="0" indent="0">
              <a:buNone/>
            </a:pPr>
            <a:endParaRPr lang="en-US" sz="2800" dirty="0" smtClean="0"/>
          </a:p>
          <a:p>
            <a:pPr marL="0" indent="0">
              <a:buFont typeface="Wingdings"/>
              <a:buNone/>
            </a:pPr>
            <a:endParaRPr lang="en-US" sz="2800" dirty="0" smtClean="0"/>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202209"/>
            <a:ext cx="6108550" cy="45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97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399" y="4152412"/>
            <a:ext cx="4058381" cy="2705587"/>
          </a:xfrm>
          <a:prstGeom prst="rect">
            <a:avLst/>
          </a:prstGeom>
        </p:spPr>
      </p:pic>
      <p:sp>
        <p:nvSpPr>
          <p:cNvPr id="4" name="Content Placeholder 3"/>
          <p:cNvSpPr>
            <a:spLocks noGrp="1"/>
          </p:cNvSpPr>
          <p:nvPr>
            <p:ph sz="quarter" idx="1"/>
          </p:nvPr>
        </p:nvSpPr>
        <p:spPr>
          <a:xfrm>
            <a:off x="417637" y="1667256"/>
            <a:ext cx="8650163" cy="5038344"/>
          </a:xfrm>
        </p:spPr>
        <p:txBody>
          <a:bodyPr>
            <a:normAutofit/>
          </a:bodyPr>
          <a:lstStyle/>
          <a:p>
            <a:pPr marL="514350" lvl="0" indent="-514350">
              <a:buFont typeface="+mj-lt"/>
              <a:buAutoNum type="arabicPeriod" startAt="5"/>
            </a:pPr>
            <a:r>
              <a:rPr lang="en-US" sz="3200" dirty="0" smtClean="0"/>
              <a:t>Explain how to manage communicable pests, including those that transmit diseases</a:t>
            </a:r>
            <a:endParaRPr lang="en-US" sz="3200" dirty="0"/>
          </a:p>
          <a:p>
            <a:pPr marL="514350" lvl="0" indent="-514350">
              <a:buFont typeface="+mj-lt"/>
              <a:buAutoNum type="arabicPeriod" startAt="5"/>
            </a:pPr>
            <a:r>
              <a:rPr lang="en-US" sz="3200" dirty="0" smtClean="0"/>
              <a:t>Describe students’ roles and responsibilities in </a:t>
            </a:r>
            <a:br>
              <a:rPr lang="en-US" sz="3200" dirty="0" smtClean="0"/>
            </a:br>
            <a:r>
              <a:rPr lang="en-US" sz="3200" dirty="0" smtClean="0"/>
              <a:t>implementing IPM in the classroom</a:t>
            </a:r>
          </a:p>
          <a:p>
            <a:pPr marL="514350" indent="-514350">
              <a:buFont typeface="+mj-lt"/>
              <a:buAutoNum type="arabicPeriod" startAt="5"/>
            </a:pPr>
            <a:r>
              <a:rPr lang="en-US" sz="3200" dirty="0"/>
              <a:t>Explain the importance of </a:t>
            </a:r>
            <a:r>
              <a:rPr lang="en-US" sz="3200" dirty="0" smtClean="0"/>
              <a:t>annual notification/ special </a:t>
            </a:r>
            <a:r>
              <a:rPr lang="en-US" sz="3200" dirty="0"/>
              <a:t>notification to parents and students </a:t>
            </a:r>
            <a:r>
              <a:rPr lang="en-US" sz="3200" dirty="0" smtClean="0"/>
              <a:t/>
            </a:r>
            <a:br>
              <a:rPr lang="en-US" sz="3200" dirty="0" smtClean="0"/>
            </a:br>
            <a:r>
              <a:rPr lang="en-US" sz="3200" dirty="0" smtClean="0"/>
              <a:t>when </a:t>
            </a:r>
            <a:r>
              <a:rPr lang="en-US" sz="3200" dirty="0"/>
              <a:t>pesticide applications are </a:t>
            </a:r>
            <a:r>
              <a:rPr lang="en-US" sz="3200" dirty="0" smtClean="0"/>
              <a:t>                     scheduled/made</a:t>
            </a:r>
            <a:r>
              <a:rPr lang="en-US" sz="3200" b="1" dirty="0"/>
              <a:t>	</a:t>
            </a:r>
            <a:endParaRPr lang="en-US"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b="1" dirty="0" smtClean="0">
                <a:solidFill>
                  <a:schemeClr val="bg1"/>
                </a:solidFill>
              </a:rPr>
              <a:t>1. </a:t>
            </a:r>
            <a:endParaRPr lang="en-US" sz="1400" b="1"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30</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8" name="Content Placeholder 2"/>
          <p:cNvSpPr txBox="1">
            <a:spLocks/>
          </p:cNvSpPr>
          <p:nvPr/>
        </p:nvSpPr>
        <p:spPr>
          <a:xfrm>
            <a:off x="612648" y="6317776"/>
            <a:ext cx="8153400" cy="5334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800" i="1" dirty="0" smtClean="0"/>
              <a:t>“Furniture food” in couch in teacher’s lounge – Dawn H. Gouge, University of Arizona</a:t>
            </a:r>
          </a:p>
          <a:p>
            <a:pPr marL="0" indent="0" algn="ctr">
              <a:buNone/>
            </a:pPr>
            <a:endParaRPr lang="en-US" sz="1800" i="1" dirty="0" smtClean="0"/>
          </a:p>
          <a:p>
            <a:pPr marL="0" indent="0" algn="ctr">
              <a:buFont typeface="Wingdings"/>
              <a:buNone/>
            </a:pPr>
            <a:endParaRPr lang="en-US" sz="1800" i="1" dirty="0" smtClean="0"/>
          </a:p>
          <a:p>
            <a:pPr marL="0" indent="0" algn="ctr">
              <a:buFont typeface="Wingdings"/>
              <a:buNone/>
            </a:pPr>
            <a:endParaRPr lang="en-US" sz="1800" i="1" dirty="0" smtClean="0"/>
          </a:p>
          <a:p>
            <a:pPr algn="ctr"/>
            <a:endParaRPr lang="en-US" sz="1800" i="1" dirty="0" smtClean="0"/>
          </a:p>
          <a:p>
            <a:pPr algn="ctr"/>
            <a:endParaRPr lang="en-US" sz="1800" i="1" dirty="0" smtClean="0"/>
          </a:p>
          <a:p>
            <a:pPr marL="0" indent="0" algn="ctr">
              <a:buFont typeface="Wingdings"/>
              <a:buNone/>
            </a:pPr>
            <a:endParaRPr lang="en-US" sz="1800" i="1" dirty="0" smtClean="0"/>
          </a:p>
          <a:p>
            <a:pPr algn="ctr"/>
            <a:endParaRPr lang="en-US" sz="1800" i="1" dirty="0"/>
          </a:p>
        </p:txBody>
      </p:sp>
      <p:sp>
        <p:nvSpPr>
          <p:cNvPr id="9" name="Content Placeholder 5"/>
          <p:cNvSpPr>
            <a:spLocks noGrp="1"/>
          </p:cNvSpPr>
          <p:nvPr>
            <p:ph sz="quarter" idx="1"/>
          </p:nvPr>
        </p:nvSpPr>
        <p:spPr>
          <a:xfrm>
            <a:off x="609600" y="1524000"/>
            <a:ext cx="8537448" cy="1219200"/>
          </a:xfrm>
        </p:spPr>
        <p:txBody>
          <a:bodyPr>
            <a:noAutofit/>
          </a:bodyPr>
          <a:lstStyle/>
          <a:p>
            <a:pPr marL="0" indent="0">
              <a:buNone/>
            </a:pPr>
            <a:r>
              <a:rPr lang="en-US" sz="2800" dirty="0" smtClean="0"/>
              <a:t>Furniture food: Crumbs </a:t>
            </a:r>
            <a:r>
              <a:rPr lang="en-US" sz="2800" dirty="0"/>
              <a:t>collect under couch cushions and in </a:t>
            </a:r>
            <a:r>
              <a:rPr lang="en-US" sz="2800" dirty="0" smtClean="0"/>
              <a:t>chairs, attracting cockroaches, ants and mice</a:t>
            </a:r>
            <a:endParaRPr lang="en-US" sz="2800" dirty="0"/>
          </a:p>
          <a:p>
            <a:pPr marL="0" indent="0">
              <a:buNone/>
            </a:pPr>
            <a:endParaRPr lang="en-US" sz="28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507776"/>
            <a:ext cx="508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3200400" y="4267200"/>
            <a:ext cx="914400" cy="609600"/>
          </a:xfrm>
          <a:prstGeom prst="straightConnector1">
            <a:avLst/>
          </a:prstGeom>
          <a:ln w="381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304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31</a:t>
            </a:fld>
            <a:endParaRPr lang="en-US"/>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Practicing IPM in the Teachers Lounge</a:t>
            </a:r>
          </a:p>
        </p:txBody>
      </p:sp>
      <p:sp>
        <p:nvSpPr>
          <p:cNvPr id="9" name="Content Placeholder 2"/>
          <p:cNvSpPr txBox="1">
            <a:spLocks/>
          </p:cNvSpPr>
          <p:nvPr/>
        </p:nvSpPr>
        <p:spPr>
          <a:xfrm>
            <a:off x="431042" y="1524000"/>
            <a:ext cx="8362666"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Never bring or apply pesticides in your lounge</a:t>
            </a:r>
          </a:p>
          <a:p>
            <a:r>
              <a:rPr lang="en-US" dirty="0" smtClean="0"/>
              <a:t>These products can worsen pest </a:t>
            </a:r>
            <a:r>
              <a:rPr lang="en-US" dirty="0"/>
              <a:t>problems </a:t>
            </a:r>
            <a:r>
              <a:rPr lang="en-US" dirty="0" smtClean="0"/>
              <a:t>by interfering </a:t>
            </a:r>
            <a:r>
              <a:rPr lang="en-US" dirty="0"/>
              <a:t>with or </a:t>
            </a:r>
            <a:r>
              <a:rPr lang="en-US" dirty="0" smtClean="0"/>
              <a:t>reducing </a:t>
            </a:r>
            <a:r>
              <a:rPr lang="en-US" dirty="0"/>
              <a:t>the effectiveness of treatments made </a:t>
            </a:r>
            <a:r>
              <a:rPr lang="en-US" dirty="0" smtClean="0"/>
              <a:t>by pest management professionals</a:t>
            </a:r>
          </a:p>
          <a:p>
            <a:r>
              <a:rPr lang="en-US" dirty="0" smtClean="0"/>
              <a:t>Always keep cleaning </a:t>
            </a:r>
            <a:br>
              <a:rPr lang="en-US" dirty="0" smtClean="0"/>
            </a:br>
            <a:r>
              <a:rPr lang="en-US" dirty="0" smtClean="0"/>
              <a:t>supplies in locked cabinets </a:t>
            </a:r>
            <a:br>
              <a:rPr lang="en-US" dirty="0" smtClean="0"/>
            </a:br>
            <a:r>
              <a:rPr lang="en-US" b="1" dirty="0" smtClean="0"/>
              <a:t>separate</a:t>
            </a:r>
            <a:r>
              <a:rPr lang="en-US" dirty="0" smtClean="0"/>
              <a:t> from food </a:t>
            </a:r>
            <a:br>
              <a:rPr lang="en-US" dirty="0" smtClean="0"/>
            </a:br>
            <a:r>
              <a:rPr lang="en-US" dirty="0" smtClean="0"/>
              <a:t>cabinets</a:t>
            </a:r>
          </a:p>
          <a:p>
            <a:pPr marL="0" indent="0">
              <a:buNone/>
            </a:pPr>
            <a:endParaRPr lang="en-US" dirty="0" smtClean="0"/>
          </a:p>
          <a:p>
            <a:endParaRPr lang="en-US" dirty="0" smtClean="0"/>
          </a:p>
          <a:p>
            <a:pPr marL="0" indent="0">
              <a:buFont typeface="Wingdings"/>
              <a:buNone/>
            </a:pPr>
            <a:endParaRPr lang="en-US" dirty="0" smtClean="0"/>
          </a:p>
          <a:p>
            <a:pPr marL="0" indent="0">
              <a:buFont typeface="Wingdings"/>
              <a:buNone/>
            </a:pPr>
            <a:endParaRPr lang="en-US" dirty="0" smtClean="0"/>
          </a:p>
          <a:p>
            <a:endParaRPr lang="en-US" dirty="0"/>
          </a:p>
        </p:txBody>
      </p:sp>
      <p:pic>
        <p:nvPicPr>
          <p:cNvPr id="12" name="Picture 2" descr="Staff Lounge Cabine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505200"/>
            <a:ext cx="3840708" cy="26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a:xfrm>
            <a:off x="640308" y="6200774"/>
            <a:ext cx="81534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Improper storage of cleaning product next to cappuccino product, with </a:t>
            </a:r>
            <a:br>
              <a:rPr lang="en-US" sz="1800" i="1" dirty="0" smtClean="0"/>
            </a:br>
            <a:r>
              <a:rPr lang="en-US" sz="1800" i="1" dirty="0" smtClean="0"/>
              <a:t>contraband pesticide in a teachers lounge cabinet – Dawn H. Gouge, University of Arizona</a:t>
            </a:r>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286350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ricardo in uniform.JPG"/>
          <p:cNvPicPr>
            <a:picLocks noChangeAspect="1"/>
          </p:cNvPicPr>
          <p:nvPr/>
        </p:nvPicPr>
        <p:blipFill>
          <a:blip r:embed="rId3" cstate="screen"/>
          <a:srcRect/>
          <a:stretch>
            <a:fillRect/>
          </a:stretch>
        </p:blipFill>
        <p:spPr bwMode="auto">
          <a:xfrm>
            <a:off x="5842000" y="3429000"/>
            <a:ext cx="2844800" cy="2133600"/>
          </a:xfrm>
          <a:prstGeom prst="rect">
            <a:avLst/>
          </a:prstGeom>
          <a:ln>
            <a:noFill/>
          </a:ln>
          <a:effectLst/>
        </p:spPr>
      </p:pic>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32</a:t>
            </a:fld>
            <a:endParaRPr lang="en-US"/>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5" name="Content Placeholder 2"/>
          <p:cNvSpPr txBox="1">
            <a:spLocks/>
          </p:cNvSpPr>
          <p:nvPr/>
        </p:nvSpPr>
        <p:spPr>
          <a:xfrm>
            <a:off x="533400" y="1516698"/>
            <a:ext cx="8153400" cy="534130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600" dirty="0" smtClean="0"/>
              <a:t>Ready to step outside your class and teachers lounge?</a:t>
            </a:r>
          </a:p>
          <a:p>
            <a:r>
              <a:rPr lang="en-US" sz="2600" dirty="0" smtClean="0"/>
              <a:t>Get to know your school IPM coordinator or pest-management personnel</a:t>
            </a:r>
          </a:p>
          <a:p>
            <a:r>
              <a:rPr lang="en-US" sz="2600" dirty="0" smtClean="0"/>
              <a:t>Communicate with them, show interest in their work, ask questions, help them to help you</a:t>
            </a:r>
          </a:p>
          <a:p>
            <a:r>
              <a:rPr lang="en-US" sz="2600" dirty="0" smtClean="0"/>
              <a:t>Let them know what pests you </a:t>
            </a:r>
            <a:br>
              <a:rPr lang="en-US" sz="2600" dirty="0" smtClean="0"/>
            </a:br>
            <a:r>
              <a:rPr lang="en-US" sz="2600" dirty="0" smtClean="0"/>
              <a:t>observe, when and under what </a:t>
            </a:r>
            <a:br>
              <a:rPr lang="en-US" sz="2600" dirty="0" smtClean="0"/>
            </a:br>
            <a:r>
              <a:rPr lang="en-US" sz="2600" dirty="0" smtClean="0"/>
              <a:t>situations (e.g., cockroaches were </a:t>
            </a:r>
            <a:br>
              <a:rPr lang="en-US" sz="2600" dirty="0" smtClean="0"/>
            </a:br>
            <a:r>
              <a:rPr lang="en-US" sz="2600" dirty="0" smtClean="0"/>
              <a:t>noticed in a new supply of art  </a:t>
            </a:r>
            <a:br>
              <a:rPr lang="en-US" sz="2600" dirty="0" smtClean="0"/>
            </a:br>
            <a:r>
              <a:rPr lang="en-US" sz="2600" dirty="0" smtClean="0"/>
              <a:t>material in cardboard boxes) </a:t>
            </a:r>
          </a:p>
          <a:p>
            <a:r>
              <a:rPr lang="en-US" sz="2600" dirty="0" smtClean="0"/>
              <a:t>Follow their recommendations </a:t>
            </a:r>
            <a:br>
              <a:rPr lang="en-US" sz="2600" dirty="0" smtClean="0"/>
            </a:br>
            <a:r>
              <a:rPr lang="en-US" sz="2600" dirty="0" smtClean="0"/>
              <a:t>and directions</a:t>
            </a:r>
          </a:p>
          <a:p>
            <a:endParaRPr lang="en-US" sz="2600" dirty="0" smtClean="0"/>
          </a:p>
          <a:p>
            <a:pPr marL="0" indent="0">
              <a:buFont typeface="Wingdings"/>
              <a:buNone/>
            </a:pPr>
            <a:endParaRPr lang="en-US" sz="2600" dirty="0" smtClean="0"/>
          </a:p>
          <a:p>
            <a:pPr marL="0" indent="0">
              <a:buFont typeface="Wingdings"/>
              <a:buNone/>
            </a:pPr>
            <a:endParaRPr lang="en-US" sz="2600" dirty="0" smtClean="0"/>
          </a:p>
          <a:p>
            <a:endParaRPr lang="en-US" sz="2600" dirty="0"/>
          </a:p>
        </p:txBody>
      </p:sp>
      <p:sp>
        <p:nvSpPr>
          <p:cNvPr id="9" name="Content Placeholder 2"/>
          <p:cNvSpPr txBox="1">
            <a:spLocks/>
          </p:cNvSpPr>
          <p:nvPr/>
        </p:nvSpPr>
        <p:spPr>
          <a:xfrm>
            <a:off x="5410200" y="5676900"/>
            <a:ext cx="3276600"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IPM coordinator teaching custodial crew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058606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33</a:t>
            </a:fld>
            <a:endParaRPr lang="en-US"/>
          </a:p>
        </p:txBody>
      </p:sp>
      <p:sp>
        <p:nvSpPr>
          <p:cNvPr id="10" name="Content Placeholder 9"/>
          <p:cNvSpPr>
            <a:spLocks noGrp="1"/>
          </p:cNvSpPr>
          <p:nvPr>
            <p:ph sz="quarter" idx="1"/>
          </p:nvPr>
        </p:nvSpPr>
        <p:spPr>
          <a:xfrm>
            <a:off x="612648" y="1524000"/>
            <a:ext cx="8153400" cy="5257800"/>
          </a:xfrm>
        </p:spPr>
        <p:txBody>
          <a:bodyPr>
            <a:noAutofit/>
          </a:bodyPr>
          <a:lstStyle/>
          <a:p>
            <a:pPr>
              <a:buFont typeface="Wingdings" panose="05000000000000000000" pitchFamily="2" charset="2"/>
              <a:buChar char="¨"/>
            </a:pPr>
            <a:r>
              <a:rPr lang="en-US" sz="3200" dirty="0"/>
              <a:t>Observe </a:t>
            </a:r>
            <a:r>
              <a:rPr lang="en-US" sz="3200" dirty="0" smtClean="0"/>
              <a:t>pest occurrences and pest entryways </a:t>
            </a:r>
            <a:r>
              <a:rPr lang="en-US" sz="3200" dirty="0"/>
              <a:t>and report them to the school IPM </a:t>
            </a:r>
            <a:r>
              <a:rPr lang="en-US" sz="3000" dirty="0"/>
              <a:t>coordinator</a:t>
            </a:r>
            <a:r>
              <a:rPr lang="en-US" sz="3200" dirty="0"/>
              <a:t> or pest-management </a:t>
            </a:r>
            <a:r>
              <a:rPr lang="en-US" sz="3200" dirty="0" smtClean="0"/>
              <a:t>personnel</a:t>
            </a:r>
            <a:endParaRPr lang="en-US" sz="32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963" y="3119472"/>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14" name="Content Placeholder 2"/>
          <p:cNvSpPr txBox="1">
            <a:spLocks/>
          </p:cNvSpPr>
          <p:nvPr/>
        </p:nvSpPr>
        <p:spPr>
          <a:xfrm>
            <a:off x="4071639" y="6134402"/>
            <a:ext cx="4462761"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a:t>Torn mesh on </a:t>
            </a:r>
            <a:r>
              <a:rPr lang="en-US" sz="1800" i="1" dirty="0" smtClean="0"/>
              <a:t>wall void opening that must </a:t>
            </a:r>
            <a:r>
              <a:rPr lang="en-US" sz="1800" i="1" dirty="0"/>
              <a:t>be </a:t>
            </a:r>
            <a:r>
              <a:rPr lang="en-US" sz="1800" i="1" dirty="0" smtClean="0"/>
              <a:t>reported – Marc Lame, Indiana University</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18" y="3537309"/>
            <a:ext cx="3880505" cy="2597093"/>
          </a:xfrm>
          <a:prstGeom prst="rect">
            <a:avLst/>
          </a:prstGeom>
        </p:spPr>
      </p:pic>
      <p:sp>
        <p:nvSpPr>
          <p:cNvPr id="12" name="Content Placeholder 2"/>
          <p:cNvSpPr txBox="1">
            <a:spLocks/>
          </p:cNvSpPr>
          <p:nvPr/>
        </p:nvSpPr>
        <p:spPr>
          <a:xfrm>
            <a:off x="1227220" y="5867702"/>
            <a:ext cx="24471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0"/>
              </a:spcBef>
              <a:buNone/>
            </a:pPr>
            <a:r>
              <a:rPr lang="en-US" sz="1800" i="1" dirty="0" smtClean="0"/>
              <a:t>The German cockroach is a high-priority </a:t>
            </a:r>
          </a:p>
          <a:p>
            <a:pPr marL="0" indent="0">
              <a:spcBef>
                <a:spcPts val="0"/>
              </a:spcBef>
              <a:buNone/>
            </a:pPr>
            <a:r>
              <a:rPr lang="en-US" sz="1800" i="1" dirty="0" smtClean="0"/>
              <a:t>a pest to be reported</a:t>
            </a:r>
          </a:p>
          <a:p>
            <a:pPr marL="0" indent="0">
              <a:spcBef>
                <a:spcPts val="0"/>
              </a:spcBef>
              <a:buNone/>
            </a:pPr>
            <a:endParaRPr lang="en-US" sz="1800" i="1" dirty="0" smtClean="0"/>
          </a:p>
          <a:p>
            <a:pPr marL="0" indent="0">
              <a:spcBef>
                <a:spcPts val="0"/>
              </a:spcBef>
              <a:buFont typeface="Wingdings"/>
              <a:buNone/>
            </a:pPr>
            <a:endParaRPr lang="en-US" sz="1800" i="1" dirty="0" smtClean="0"/>
          </a:p>
          <a:p>
            <a:pPr marL="0" indent="0">
              <a:spcBef>
                <a:spcPts val="0"/>
              </a:spcBef>
              <a:buFont typeface="Wingdings"/>
              <a:buNone/>
            </a:pPr>
            <a:endParaRPr lang="en-US" sz="1800" i="1" dirty="0" smtClean="0"/>
          </a:p>
          <a:p>
            <a:pPr>
              <a:spcBef>
                <a:spcPts val="0"/>
              </a:spcBef>
            </a:pPr>
            <a:endParaRPr lang="en-US" sz="1800" i="1" dirty="0" smtClean="0"/>
          </a:p>
          <a:p>
            <a:pPr>
              <a:spcBef>
                <a:spcPts val="0"/>
              </a:spcBef>
            </a:pPr>
            <a:endParaRPr lang="en-US" sz="1800" i="1" dirty="0" smtClean="0"/>
          </a:p>
          <a:p>
            <a:pPr marL="0" indent="0">
              <a:spcBef>
                <a:spcPts val="0"/>
              </a:spcBef>
              <a:buFont typeface="Wingdings"/>
              <a:buNone/>
            </a:pPr>
            <a:endParaRPr lang="en-US" sz="1800" i="1" dirty="0" smtClean="0"/>
          </a:p>
          <a:p>
            <a:pPr>
              <a:spcBef>
                <a:spcPts val="0"/>
              </a:spcBef>
            </a:pPr>
            <a:endParaRPr lang="en-US" sz="1800" i="1" dirty="0"/>
          </a:p>
        </p:txBody>
      </p:sp>
    </p:spTree>
    <p:extLst>
      <p:ext uri="{BB962C8B-B14F-4D97-AF65-F5344CB8AC3E}">
        <p14:creationId xmlns:p14="http://schemas.microsoft.com/office/powerpoint/2010/main" val="261936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34</a:t>
            </a:fld>
            <a:endParaRPr lang="en-US"/>
          </a:p>
        </p:txBody>
      </p:sp>
      <p:sp>
        <p:nvSpPr>
          <p:cNvPr id="11" name="Content Placeholder 6"/>
          <p:cNvSpPr txBox="1">
            <a:spLocks/>
          </p:cNvSpPr>
          <p:nvPr/>
        </p:nvSpPr>
        <p:spPr>
          <a:xfrm>
            <a:off x="536448" y="4648200"/>
            <a:ext cx="8378952" cy="2590800"/>
          </a:xfrm>
          <a:prstGeom prst="rect">
            <a:avLst/>
          </a:prstGeom>
        </p:spPr>
        <p:txBody>
          <a:bodyPr vert="horz">
            <a:normAutofit/>
          </a:bodyPr>
          <a:lstStyle/>
          <a:p>
            <a:pPr marL="320040" lvl="0" indent="-320040">
              <a:spcBef>
                <a:spcPts val="700"/>
              </a:spcBef>
              <a:spcAft>
                <a:spcPts val="600"/>
              </a:spcAft>
              <a:buClr>
                <a:schemeClr val="accent2"/>
              </a:buClr>
              <a:buSzPct val="60000"/>
              <a:buFont typeface="Wingdings" pitchFamily="2" charset="2"/>
              <a:buChar char="q"/>
            </a:pPr>
            <a:endParaRPr lang="en-US" sz="2200" dirty="0" smtClean="0">
              <a:cs typeface="Times New Roman" pitchFamily="18" charset="0"/>
            </a:endParaRPr>
          </a:p>
        </p:txBody>
      </p:sp>
      <p:sp>
        <p:nvSpPr>
          <p:cNvPr id="14" name="Content Placeholder 2"/>
          <p:cNvSpPr txBox="1">
            <a:spLocks/>
          </p:cNvSpPr>
          <p:nvPr/>
        </p:nvSpPr>
        <p:spPr>
          <a:xfrm>
            <a:off x="533400" y="1667933"/>
            <a:ext cx="8153400" cy="1143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Use pest-sighting logs - These are a convenient and efficient way to record and report</a:t>
            </a:r>
          </a:p>
          <a:p>
            <a:r>
              <a:rPr lang="en-US" sz="2800" dirty="0" smtClean="0"/>
              <a:t>Find out where your pest-sighting logs are and use them</a:t>
            </a:r>
            <a:endParaRPr lang="en-US" sz="2800" dirty="0"/>
          </a:p>
        </p:txBody>
      </p:sp>
      <p:sp>
        <p:nvSpPr>
          <p:cNvPr id="10"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142" y="3382370"/>
            <a:ext cx="4338658" cy="3253994"/>
          </a:xfrm>
          <a:prstGeom prst="rect">
            <a:avLst/>
          </a:prstGeom>
        </p:spPr>
      </p:pic>
      <p:sp>
        <p:nvSpPr>
          <p:cNvPr id="12" name="Content Placeholder 2"/>
          <p:cNvSpPr txBox="1">
            <a:spLocks/>
          </p:cNvSpPr>
          <p:nvPr/>
        </p:nvSpPr>
        <p:spPr>
          <a:xfrm>
            <a:off x="993743" y="5676900"/>
            <a:ext cx="3125799"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Pest sighting log – Shaku Nair, 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3762589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35</a:t>
            </a:fld>
            <a:endParaRPr lang="en-US"/>
          </a:p>
        </p:txBody>
      </p:sp>
      <p:sp>
        <p:nvSpPr>
          <p:cNvPr id="8" name="Content Placeholder 7"/>
          <p:cNvSpPr>
            <a:spLocks noGrp="1"/>
          </p:cNvSpPr>
          <p:nvPr>
            <p:ph sz="quarter" idx="1"/>
          </p:nvPr>
        </p:nvSpPr>
        <p:spPr>
          <a:xfrm>
            <a:off x="552450" y="1590675"/>
            <a:ext cx="5543550" cy="4495800"/>
          </a:xfrm>
        </p:spPr>
        <p:txBody>
          <a:bodyPr>
            <a:noAutofit/>
          </a:bodyPr>
          <a:lstStyle/>
          <a:p>
            <a:pPr marL="0" indent="0">
              <a:buNone/>
            </a:pPr>
            <a:r>
              <a:rPr lang="en-US" sz="3200" dirty="0" smtClean="0"/>
              <a:t>Know what to look for and report: </a:t>
            </a:r>
          </a:p>
          <a:p>
            <a:pPr marL="514350" indent="-514350">
              <a:buFont typeface="+mj-lt"/>
              <a:buAutoNum type="arabicPeriod"/>
            </a:pPr>
            <a:r>
              <a:rPr lang="en-US" sz="3200" dirty="0" smtClean="0"/>
              <a:t>Pests</a:t>
            </a:r>
          </a:p>
          <a:p>
            <a:pPr marL="514350" indent="-514350">
              <a:buFont typeface="+mj-lt"/>
              <a:buAutoNum type="arabicPeriod"/>
            </a:pPr>
            <a:r>
              <a:rPr lang="en-US" sz="3200" dirty="0" smtClean="0"/>
              <a:t>Signs of pests</a:t>
            </a:r>
          </a:p>
          <a:p>
            <a:pPr marL="514350" indent="-514350">
              <a:buFont typeface="+mj-lt"/>
              <a:buAutoNum type="arabicPeriod"/>
            </a:pPr>
            <a:r>
              <a:rPr lang="en-US" sz="3200" dirty="0" smtClean="0"/>
              <a:t>Pest entry points</a:t>
            </a:r>
          </a:p>
          <a:p>
            <a:pPr marL="514350" indent="-514350">
              <a:buFont typeface="+mj-lt"/>
              <a:buAutoNum type="arabicPeriod"/>
            </a:pPr>
            <a:r>
              <a:rPr lang="en-US" sz="3200" dirty="0" smtClean="0"/>
              <a:t>Pest conducive conditions - opportunities that provide pests access to food, water, and harborage</a:t>
            </a:r>
          </a:p>
          <a:p>
            <a:pPr marL="514350" indent="-514350">
              <a:buFont typeface="+mj-lt"/>
              <a:buAutoNum type="arabicPeriod"/>
            </a:pPr>
            <a:endParaRPr lang="en-US" sz="32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4191000"/>
            <a:ext cx="1955800" cy="1466850"/>
          </a:xfrm>
          <a:prstGeom prst="rect">
            <a:avLst/>
          </a:prstGeom>
        </p:spPr>
      </p:pic>
      <p:sp>
        <p:nvSpPr>
          <p:cNvPr id="9" name="TextBox 8"/>
          <p:cNvSpPr txBox="1"/>
          <p:nvPr/>
        </p:nvSpPr>
        <p:spPr>
          <a:xfrm>
            <a:off x="5867400" y="5791200"/>
            <a:ext cx="2971800" cy="923330"/>
          </a:xfrm>
          <a:prstGeom prst="rect">
            <a:avLst/>
          </a:prstGeom>
          <a:noFill/>
        </p:spPr>
        <p:txBody>
          <a:bodyPr wrap="square" rtlCol="0">
            <a:spAutoFit/>
          </a:bodyPr>
          <a:lstStyle/>
          <a:p>
            <a:r>
              <a:rPr lang="en-US" i="1" dirty="0"/>
              <a:t>Decomposing food and trash in athletic </a:t>
            </a:r>
            <a:r>
              <a:rPr lang="en-US" i="1" dirty="0" smtClean="0"/>
              <a:t>locker – Dawn H. Gouge, University of Arizona</a:t>
            </a:r>
            <a:endParaRPr lang="en-US" i="1"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1687" y="457105"/>
            <a:ext cx="3366962" cy="25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05400" y="3123774"/>
            <a:ext cx="3632200" cy="923330"/>
          </a:xfrm>
          <a:prstGeom prst="rect">
            <a:avLst/>
          </a:prstGeom>
          <a:noFill/>
        </p:spPr>
        <p:txBody>
          <a:bodyPr wrap="square" rtlCol="0">
            <a:spAutoFit/>
          </a:bodyPr>
          <a:lstStyle/>
          <a:p>
            <a:r>
              <a:rPr lang="en-US" i="1" dirty="0" smtClean="0"/>
              <a:t>Gap under doorway large enough for a rat to enter – Dawn H. Gouge, University of Arizona</a:t>
            </a:r>
            <a:endParaRPr lang="en-US" i="1" dirty="0"/>
          </a:p>
        </p:txBody>
      </p:sp>
      <p:sp>
        <p:nvSpPr>
          <p:cNvPr id="14"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Tree>
    <p:extLst>
      <p:ext uri="{BB962C8B-B14F-4D97-AF65-F5344CB8AC3E}">
        <p14:creationId xmlns:p14="http://schemas.microsoft.com/office/powerpoint/2010/main" val="1190693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36</a:t>
            </a:fld>
            <a:endParaRPr lang="en-US"/>
          </a:p>
        </p:txBody>
      </p:sp>
      <p:sp>
        <p:nvSpPr>
          <p:cNvPr id="8" name="Content Placeholder 7"/>
          <p:cNvSpPr>
            <a:spLocks noGrp="1"/>
          </p:cNvSpPr>
          <p:nvPr>
            <p:ph sz="quarter" idx="1"/>
          </p:nvPr>
        </p:nvSpPr>
        <p:spPr>
          <a:xfrm>
            <a:off x="612648" y="1600200"/>
            <a:ext cx="8251982" cy="5105400"/>
          </a:xfrm>
        </p:spPr>
        <p:txBody>
          <a:bodyPr>
            <a:noAutofit/>
          </a:bodyPr>
          <a:lstStyle/>
          <a:p>
            <a:pPr>
              <a:buNone/>
            </a:pPr>
            <a:r>
              <a:rPr lang="en-US" dirty="0" smtClean="0"/>
              <a:t>What to look for:</a:t>
            </a:r>
          </a:p>
          <a:p>
            <a:pPr marL="514350" indent="-514350">
              <a:buFont typeface="+mj-lt"/>
              <a:buAutoNum type="arabicPeriod"/>
            </a:pPr>
            <a:r>
              <a:rPr lang="en-US" dirty="0" smtClean="0"/>
              <a:t>Clutter in storage areas</a:t>
            </a:r>
          </a:p>
          <a:p>
            <a:pPr marL="514350" indent="-514350">
              <a:buFont typeface="+mj-lt"/>
              <a:buAutoNum type="arabicPeriod"/>
            </a:pPr>
            <a:r>
              <a:rPr lang="en-US" dirty="0"/>
              <a:t>Cardboard </a:t>
            </a:r>
            <a:r>
              <a:rPr lang="en-US" dirty="0" smtClean="0"/>
              <a:t>boxes</a:t>
            </a:r>
          </a:p>
          <a:p>
            <a:pPr marL="514350" indent="-514350">
              <a:buFont typeface="+mj-lt"/>
              <a:buAutoNum type="arabicPeriod"/>
            </a:pPr>
            <a:r>
              <a:rPr lang="en-US" dirty="0" smtClean="0"/>
              <a:t>Open food items</a:t>
            </a:r>
            <a:endParaRPr lang="en-US" dirty="0"/>
          </a:p>
          <a:p>
            <a:pPr marL="514350" indent="-514350">
              <a:buFont typeface="+mj-lt"/>
              <a:buAutoNum type="arabicPeriod"/>
            </a:pPr>
            <a:r>
              <a:rPr lang="en-US" dirty="0" smtClean="0"/>
              <a:t>Warm </a:t>
            </a:r>
            <a:r>
              <a:rPr lang="en-US" dirty="0"/>
              <a:t>walls with </a:t>
            </a:r>
            <a:br>
              <a:rPr lang="en-US" dirty="0"/>
            </a:br>
            <a:r>
              <a:rPr lang="en-US" dirty="0" smtClean="0"/>
              <a:t>penetrations</a:t>
            </a:r>
            <a:endParaRPr lang="en-US" dirty="0"/>
          </a:p>
          <a:p>
            <a:pPr marL="514350" indent="-514350">
              <a:buFont typeface="+mj-lt"/>
              <a:buAutoNum type="arabicPeriod"/>
            </a:pPr>
            <a:r>
              <a:rPr lang="en-US" dirty="0" smtClean="0"/>
              <a:t>Unsealed floors and </a:t>
            </a:r>
            <a:br>
              <a:rPr lang="en-US" dirty="0" smtClean="0"/>
            </a:br>
            <a:r>
              <a:rPr lang="en-US" dirty="0" smtClean="0"/>
              <a:t>floor to wall junctures</a:t>
            </a:r>
            <a:endParaRPr lang="en-US" dirty="0"/>
          </a:p>
          <a:p>
            <a:pPr marL="514350" indent="-514350">
              <a:buFont typeface="+mj-lt"/>
              <a:buAutoNum type="arabicPeriod"/>
            </a:pPr>
            <a:r>
              <a:rPr lang="en-US" dirty="0"/>
              <a:t>Undisturbed </a:t>
            </a:r>
            <a:r>
              <a:rPr lang="en-US" dirty="0" smtClean="0"/>
              <a:t>containers</a:t>
            </a:r>
          </a:p>
          <a:p>
            <a:pPr marL="514350" indent="-514350">
              <a:buFont typeface="+mj-lt"/>
              <a:buAutoNum type="arabicPeriod"/>
            </a:pPr>
            <a:r>
              <a:rPr lang="en-US" dirty="0" smtClean="0"/>
              <a:t>Moisture</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68731"/>
            <a:ext cx="3051047" cy="228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91842" y="3535614"/>
            <a:ext cx="3226889" cy="242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sp>
        <p:nvSpPr>
          <p:cNvPr id="9" name="TextBox 8"/>
          <p:cNvSpPr txBox="1"/>
          <p:nvPr/>
        </p:nvSpPr>
        <p:spPr>
          <a:xfrm>
            <a:off x="5486399" y="2459884"/>
            <a:ext cx="3332331" cy="923330"/>
          </a:xfrm>
          <a:prstGeom prst="rect">
            <a:avLst/>
          </a:prstGeom>
          <a:noFill/>
        </p:spPr>
        <p:txBody>
          <a:bodyPr wrap="square" rtlCol="0">
            <a:spAutoFit/>
          </a:bodyPr>
          <a:lstStyle/>
          <a:p>
            <a:r>
              <a:rPr lang="en-US" i="1" dirty="0" smtClean="0"/>
              <a:t>Mouse infested booster club storage – Dawn H. Gouge, University of Arizona</a:t>
            </a:r>
            <a:endParaRPr lang="en-US" i="1" dirty="0"/>
          </a:p>
        </p:txBody>
      </p:sp>
      <p:sp>
        <p:nvSpPr>
          <p:cNvPr id="12" name="TextBox 11"/>
          <p:cNvSpPr txBox="1"/>
          <p:nvPr/>
        </p:nvSpPr>
        <p:spPr>
          <a:xfrm>
            <a:off x="5348057" y="6007525"/>
            <a:ext cx="3505200" cy="646331"/>
          </a:xfrm>
          <a:prstGeom prst="rect">
            <a:avLst/>
          </a:prstGeom>
          <a:noFill/>
        </p:spPr>
        <p:txBody>
          <a:bodyPr wrap="square" rtlCol="0">
            <a:spAutoFit/>
          </a:bodyPr>
          <a:lstStyle/>
          <a:p>
            <a:r>
              <a:rPr lang="en-US" i="1" dirty="0" smtClean="0"/>
              <a:t>Water marks and mold on ceiling tile – Shaku Nair, University of Arizona</a:t>
            </a:r>
            <a:endParaRPr lang="en-US" i="1" dirty="0"/>
          </a:p>
        </p:txBody>
      </p:sp>
    </p:spTree>
    <p:extLst>
      <p:ext uri="{BB962C8B-B14F-4D97-AF65-F5344CB8AC3E}">
        <p14:creationId xmlns:p14="http://schemas.microsoft.com/office/powerpoint/2010/main" val="1823095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37</a:t>
            </a:fld>
            <a:endParaRPr lang="en-US"/>
          </a:p>
        </p:txBody>
      </p:sp>
      <p:sp>
        <p:nvSpPr>
          <p:cNvPr id="8" name="Content Placeholder 7"/>
          <p:cNvSpPr>
            <a:spLocks noGrp="1"/>
          </p:cNvSpPr>
          <p:nvPr>
            <p:ph sz="quarter" idx="1"/>
          </p:nvPr>
        </p:nvSpPr>
        <p:spPr>
          <a:xfrm>
            <a:off x="446009" y="1752600"/>
            <a:ext cx="8251982" cy="4800600"/>
          </a:xfrm>
        </p:spPr>
        <p:txBody>
          <a:bodyPr>
            <a:noAutofit/>
          </a:bodyPr>
          <a:lstStyle/>
          <a:p>
            <a:pPr>
              <a:buFont typeface="Wingdings" panose="05000000000000000000" pitchFamily="2" charset="2"/>
              <a:buChar char="¨"/>
            </a:pPr>
            <a:r>
              <a:rPr lang="en-US" sz="2800" dirty="0" smtClean="0"/>
              <a:t>Learn more about IPM from experts</a:t>
            </a:r>
          </a:p>
          <a:p>
            <a:pPr>
              <a:buFont typeface="Wingdings" panose="05000000000000000000" pitchFamily="2" charset="2"/>
              <a:buChar char="¨"/>
            </a:pPr>
            <a:r>
              <a:rPr lang="en-US" sz="2800" dirty="0" smtClean="0"/>
              <a:t>Everything you learn will apply to your home</a:t>
            </a:r>
          </a:p>
          <a:p>
            <a:pPr>
              <a:buFont typeface="Wingdings" panose="05000000000000000000" pitchFamily="2" charset="2"/>
              <a:buChar char="¨"/>
            </a:pPr>
            <a:r>
              <a:rPr lang="en-US" sz="2800" dirty="0" smtClean="0"/>
              <a:t>Consider discussing IPM and its advantages with your colleagues, principal, and parents of students at suitable venues such as a PTA or faculty meetings  </a:t>
            </a:r>
            <a:endParaRPr lang="en-US" sz="2800" dirty="0"/>
          </a:p>
          <a:p>
            <a:pPr>
              <a:buFont typeface="Wingdings" panose="05000000000000000000" pitchFamily="2" charset="2"/>
              <a:buChar char="¨"/>
            </a:pPr>
            <a:r>
              <a:rPr lang="en-US" sz="2800" dirty="0" smtClean="0"/>
              <a:t>Get involved with your </a:t>
            </a:r>
            <a:br>
              <a:rPr lang="en-US" sz="2800" dirty="0" smtClean="0"/>
            </a:br>
            <a:r>
              <a:rPr lang="en-US" sz="2800" dirty="0" smtClean="0"/>
              <a:t>environmental health </a:t>
            </a:r>
            <a:br>
              <a:rPr lang="en-US" sz="2800" dirty="0" smtClean="0"/>
            </a:br>
            <a:r>
              <a:rPr lang="en-US" sz="2800" dirty="0" smtClean="0"/>
              <a:t>program activities</a:t>
            </a:r>
          </a:p>
          <a:p>
            <a:pPr>
              <a:buFont typeface="Wingdings" panose="05000000000000000000" pitchFamily="2" charset="2"/>
              <a:buChar char="¨"/>
            </a:pPr>
            <a:r>
              <a:rPr lang="en-US" sz="2800" dirty="0"/>
              <a:t>Set an </a:t>
            </a:r>
            <a:r>
              <a:rPr lang="en-US" sz="2800" dirty="0" smtClean="0"/>
              <a:t>example, demonstrate                               </a:t>
            </a:r>
            <a:r>
              <a:rPr lang="en-US" sz="2800" dirty="0"/>
              <a:t>your success with </a:t>
            </a:r>
            <a:r>
              <a:rPr lang="en-US" sz="2800" dirty="0" smtClean="0"/>
              <a:t>IPM</a:t>
            </a:r>
            <a:endParaRPr lang="en-US" sz="2800" dirty="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smtClean="0"/>
          </a:p>
          <a:p>
            <a:pPr>
              <a:buFont typeface="Wingdings" panose="05000000000000000000" pitchFamily="2" charset="2"/>
              <a:buChar char="¨"/>
            </a:pPr>
            <a:endParaRPr lang="en-US" sz="2800" dirty="0"/>
          </a:p>
        </p:txBody>
      </p:sp>
      <p:sp>
        <p:nvSpPr>
          <p:cNvPr id="7"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Be Aware, Get Involved!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478" y="4343400"/>
            <a:ext cx="3556570" cy="2362200"/>
          </a:xfrm>
          <a:prstGeom prst="rect">
            <a:avLst/>
          </a:prstGeom>
        </p:spPr>
      </p:pic>
    </p:spTree>
    <p:extLst>
      <p:ext uri="{BB962C8B-B14F-4D97-AF65-F5344CB8AC3E}">
        <p14:creationId xmlns:p14="http://schemas.microsoft.com/office/powerpoint/2010/main" val="3015728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38</a:t>
            </a:fld>
            <a:endParaRPr lang="en-US"/>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Success Story</a:t>
            </a:r>
          </a:p>
        </p:txBody>
      </p:sp>
      <p:pic>
        <p:nvPicPr>
          <p:cNvPr id="3" name="Picture 2"/>
          <p:cNvPicPr>
            <a:picLocks noChangeAspect="1"/>
          </p:cNvPicPr>
          <p:nvPr/>
        </p:nvPicPr>
        <p:blipFill>
          <a:blip r:embed="rId3" cstate="print"/>
          <a:stretch>
            <a:fillRect/>
          </a:stretch>
        </p:blipFill>
        <p:spPr>
          <a:xfrm>
            <a:off x="381000" y="2046874"/>
            <a:ext cx="3299963" cy="3058526"/>
          </a:xfrm>
          <a:prstGeom prst="rect">
            <a:avLst/>
          </a:prstGeom>
        </p:spPr>
      </p:pic>
      <p:sp>
        <p:nvSpPr>
          <p:cNvPr id="4" name="Rectangular Callout 3"/>
          <p:cNvSpPr/>
          <p:nvPr/>
        </p:nvSpPr>
        <p:spPr>
          <a:xfrm>
            <a:off x="4446011" y="381000"/>
            <a:ext cx="4469389" cy="6248401"/>
          </a:xfrm>
          <a:prstGeom prst="wedgeRectCallout">
            <a:avLst>
              <a:gd name="adj1" fmla="val -64903"/>
              <a:gd name="adj2" fmla="val -213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“I </a:t>
            </a:r>
            <a:r>
              <a:rPr lang="en-US" sz="2400" dirty="0">
                <a:solidFill>
                  <a:schemeClr val="tx1"/>
                </a:solidFill>
              </a:rPr>
              <a:t>panicked when I saw mouse droppings on the floor</a:t>
            </a:r>
            <a:r>
              <a:rPr lang="en-US" sz="2400" dirty="0" smtClean="0">
                <a:solidFill>
                  <a:schemeClr val="tx1"/>
                </a:solidFill>
              </a:rPr>
              <a:t>.</a:t>
            </a:r>
          </a:p>
          <a:p>
            <a:r>
              <a:rPr lang="en-US" sz="2400" dirty="0" smtClean="0">
                <a:solidFill>
                  <a:schemeClr val="tx1"/>
                </a:solidFill>
              </a:rPr>
              <a:t>I </a:t>
            </a:r>
            <a:r>
              <a:rPr lang="en-US" sz="2400" dirty="0">
                <a:solidFill>
                  <a:schemeClr val="tx1"/>
                </a:solidFill>
              </a:rPr>
              <a:t>knew about IPM </a:t>
            </a:r>
            <a:r>
              <a:rPr lang="en-US" sz="2400" dirty="0" smtClean="0">
                <a:solidFill>
                  <a:schemeClr val="tx1"/>
                </a:solidFill>
              </a:rPr>
              <a:t>from an in‐service training, </a:t>
            </a:r>
            <a:r>
              <a:rPr lang="en-US" sz="2400" dirty="0">
                <a:solidFill>
                  <a:schemeClr val="tx1"/>
                </a:solidFill>
              </a:rPr>
              <a:t>so the </a:t>
            </a:r>
            <a:r>
              <a:rPr lang="en-US" sz="2400" dirty="0" smtClean="0">
                <a:solidFill>
                  <a:schemeClr val="tx1"/>
                </a:solidFill>
              </a:rPr>
              <a:t>IPM Coordinator </a:t>
            </a:r>
            <a:r>
              <a:rPr lang="en-US" sz="2400" dirty="0">
                <a:solidFill>
                  <a:schemeClr val="tx1"/>
                </a:solidFill>
              </a:rPr>
              <a:t>and I looked for a reason why </a:t>
            </a:r>
            <a:r>
              <a:rPr lang="en-US" sz="2400" dirty="0" smtClean="0">
                <a:solidFill>
                  <a:schemeClr val="tx1"/>
                </a:solidFill>
              </a:rPr>
              <a:t>the mouse </a:t>
            </a:r>
            <a:r>
              <a:rPr lang="en-US" sz="2400" dirty="0">
                <a:solidFill>
                  <a:schemeClr val="tx1"/>
                </a:solidFill>
              </a:rPr>
              <a:t>might be coming to my room.</a:t>
            </a:r>
          </a:p>
          <a:p>
            <a:r>
              <a:rPr lang="en-US" sz="2400" dirty="0" smtClean="0">
                <a:solidFill>
                  <a:schemeClr val="tx1"/>
                </a:solidFill>
              </a:rPr>
              <a:t>I </a:t>
            </a:r>
            <a:r>
              <a:rPr lang="en-US" sz="2400" dirty="0">
                <a:solidFill>
                  <a:schemeClr val="tx1"/>
                </a:solidFill>
              </a:rPr>
              <a:t>found chips I use as rewards open inside </a:t>
            </a:r>
            <a:r>
              <a:rPr lang="en-US" sz="2400" dirty="0" smtClean="0">
                <a:solidFill>
                  <a:schemeClr val="tx1"/>
                </a:solidFill>
              </a:rPr>
              <a:t>my cabinet</a:t>
            </a:r>
            <a:r>
              <a:rPr lang="en-US" sz="2400" dirty="0">
                <a:solidFill>
                  <a:schemeClr val="tx1"/>
                </a:solidFill>
              </a:rPr>
              <a:t>. The bag had been chewed through!</a:t>
            </a:r>
          </a:p>
          <a:p>
            <a:r>
              <a:rPr lang="en-US" sz="2400" dirty="0" smtClean="0">
                <a:solidFill>
                  <a:schemeClr val="tx1"/>
                </a:solidFill>
              </a:rPr>
              <a:t>Now</a:t>
            </a:r>
            <a:r>
              <a:rPr lang="en-US" sz="2400" dirty="0">
                <a:solidFill>
                  <a:schemeClr val="tx1"/>
                </a:solidFill>
              </a:rPr>
              <a:t>, I put all of my food and snacks in </a:t>
            </a:r>
            <a:r>
              <a:rPr lang="en-US" sz="2400" dirty="0" smtClean="0">
                <a:solidFill>
                  <a:schemeClr val="tx1"/>
                </a:solidFill>
              </a:rPr>
              <a:t>containers with tight-fitting </a:t>
            </a:r>
            <a:r>
              <a:rPr lang="en-US" sz="2400" dirty="0">
                <a:solidFill>
                  <a:schemeClr val="tx1"/>
                </a:solidFill>
              </a:rPr>
              <a:t>lids. The mouse has not been back!</a:t>
            </a:r>
          </a:p>
          <a:p>
            <a:r>
              <a:rPr lang="en-US" sz="2400" dirty="0" smtClean="0">
                <a:solidFill>
                  <a:schemeClr val="tx1"/>
                </a:solidFill>
              </a:rPr>
              <a:t>I </a:t>
            </a:r>
            <a:r>
              <a:rPr lang="en-US" sz="2400" dirty="0">
                <a:solidFill>
                  <a:schemeClr val="tx1"/>
                </a:solidFill>
              </a:rPr>
              <a:t>was proud to tell the other teachers about </a:t>
            </a:r>
            <a:r>
              <a:rPr lang="en-US" sz="2400" dirty="0" smtClean="0">
                <a:solidFill>
                  <a:schemeClr val="tx1"/>
                </a:solidFill>
              </a:rPr>
              <a:t>my mouse </a:t>
            </a:r>
            <a:r>
              <a:rPr lang="en-US" sz="2400" dirty="0">
                <a:solidFill>
                  <a:schemeClr val="tx1"/>
                </a:solidFill>
              </a:rPr>
              <a:t>and how I handled </a:t>
            </a:r>
            <a:r>
              <a:rPr lang="en-US" sz="2400" dirty="0" smtClean="0">
                <a:solidFill>
                  <a:schemeClr val="tx1"/>
                </a:solidFill>
              </a:rPr>
              <a:t>the situation.”</a:t>
            </a:r>
            <a:endParaRPr lang="en-US" sz="2400" dirty="0">
              <a:solidFill>
                <a:schemeClr val="tx1"/>
              </a:solidFill>
            </a:endParaRPr>
          </a:p>
        </p:txBody>
      </p:sp>
      <p:sp>
        <p:nvSpPr>
          <p:cNvPr id="5" name="TextBox 4"/>
          <p:cNvSpPr txBox="1"/>
          <p:nvPr/>
        </p:nvSpPr>
        <p:spPr>
          <a:xfrm>
            <a:off x="533400" y="5334000"/>
            <a:ext cx="3391469" cy="923330"/>
          </a:xfrm>
          <a:prstGeom prst="rect">
            <a:avLst/>
          </a:prstGeom>
          <a:noFill/>
        </p:spPr>
        <p:txBody>
          <a:bodyPr wrap="square" rtlCol="0">
            <a:spAutoFit/>
          </a:bodyPr>
          <a:lstStyle/>
          <a:p>
            <a:r>
              <a:rPr lang="en-US" i="1" dirty="0" smtClean="0"/>
              <a:t>Source: IPM for Texas Schools and Teachers,  Texas A&amp;M </a:t>
            </a:r>
            <a:r>
              <a:rPr lang="en-US" i="1" dirty="0" err="1" smtClean="0"/>
              <a:t>AgriLife</a:t>
            </a:r>
            <a:r>
              <a:rPr lang="en-US" i="1" dirty="0" smtClean="0"/>
              <a:t> Extension</a:t>
            </a:r>
            <a:endParaRPr lang="en-US" i="1" dirty="0"/>
          </a:p>
        </p:txBody>
      </p:sp>
    </p:spTree>
    <p:extLst>
      <p:ext uri="{BB962C8B-B14F-4D97-AF65-F5344CB8AC3E}">
        <p14:creationId xmlns:p14="http://schemas.microsoft.com/office/powerpoint/2010/main" val="403027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400050" y="1524000"/>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None/>
            </a:pPr>
            <a:r>
              <a:rPr lang="en-US" sz="3200" dirty="0" smtClean="0"/>
              <a:t>Students’ role</a:t>
            </a:r>
          </a:p>
          <a:p>
            <a:r>
              <a:rPr lang="en-US" sz="3200" dirty="0" smtClean="0"/>
              <a:t>Catch them young!  Lessons learned at a young age will remain with children for life</a:t>
            </a:r>
          </a:p>
          <a:p>
            <a:r>
              <a:rPr lang="en-US" sz="3200" dirty="0" smtClean="0"/>
              <a:t>Emphasize the importance of clutter control, good sanitation, and proper </a:t>
            </a:r>
            <a:br>
              <a:rPr lang="en-US" sz="3200" dirty="0" smtClean="0"/>
            </a:br>
            <a:r>
              <a:rPr lang="en-US" sz="3200" dirty="0" smtClean="0"/>
              <a:t>storage of food and pest </a:t>
            </a:r>
            <a:br>
              <a:rPr lang="en-US" sz="3200" dirty="0" smtClean="0"/>
            </a:br>
            <a:r>
              <a:rPr lang="en-US" sz="3200" dirty="0" smtClean="0"/>
              <a:t>edible items</a:t>
            </a:r>
          </a:p>
          <a:p>
            <a:r>
              <a:rPr lang="en-US" sz="3200" dirty="0" smtClean="0"/>
              <a:t>Emphasize that IPM is </a:t>
            </a:r>
            <a:br>
              <a:rPr lang="en-US" sz="3200" dirty="0" smtClean="0"/>
            </a:br>
            <a:r>
              <a:rPr lang="en-US" sz="3200" dirty="0" smtClean="0"/>
              <a:t>everyone’s job, not the </a:t>
            </a:r>
            <a:br>
              <a:rPr lang="en-US" sz="3200" dirty="0" smtClean="0"/>
            </a:br>
            <a:r>
              <a:rPr lang="en-US" sz="3200" dirty="0" smtClean="0"/>
              <a:t>teacher’s alone</a:t>
            </a:r>
          </a:p>
          <a:p>
            <a:pPr marL="0" indent="0">
              <a:buNone/>
            </a:pPr>
            <a:endParaRPr lang="en-US" sz="3200" dirty="0"/>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59" y="3733800"/>
            <a:ext cx="3405187" cy="2552644"/>
          </a:xfrm>
          <a:prstGeom prst="rect">
            <a:avLst/>
          </a:prstGeom>
        </p:spPr>
      </p:pic>
      <p:sp>
        <p:nvSpPr>
          <p:cNvPr id="8" name="TextBox 7"/>
          <p:cNvSpPr txBox="1"/>
          <p:nvPr/>
        </p:nvSpPr>
        <p:spPr>
          <a:xfrm>
            <a:off x="5562600" y="6429177"/>
            <a:ext cx="3505200" cy="369332"/>
          </a:xfrm>
          <a:prstGeom prst="rect">
            <a:avLst/>
          </a:prstGeom>
          <a:noFill/>
        </p:spPr>
        <p:txBody>
          <a:bodyPr wrap="square" rtlCol="0">
            <a:spAutoFit/>
          </a:bodyPr>
          <a:lstStyle/>
          <a:p>
            <a:r>
              <a:rPr lang="en-US" i="1" dirty="0" smtClean="0"/>
              <a:t>Shujuan Li, University of Arizona</a:t>
            </a:r>
            <a:endParaRPr lang="en-US" i="1" dirty="0"/>
          </a:p>
        </p:txBody>
      </p:sp>
    </p:spTree>
    <p:extLst>
      <p:ext uri="{BB962C8B-B14F-4D97-AF65-F5344CB8AC3E}">
        <p14:creationId xmlns:p14="http://schemas.microsoft.com/office/powerpoint/2010/main" val="1551952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and IPM</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a:t>
            </a:fld>
            <a:endParaRPr lang="en-US"/>
          </a:p>
        </p:txBody>
      </p:sp>
      <p:sp>
        <p:nvSpPr>
          <p:cNvPr id="8" name="Content Placeholder 5"/>
          <p:cNvSpPr>
            <a:spLocks noGrp="1"/>
          </p:cNvSpPr>
          <p:nvPr>
            <p:ph sz="quarter" idx="1"/>
          </p:nvPr>
        </p:nvSpPr>
        <p:spPr>
          <a:xfrm>
            <a:off x="606552" y="1524000"/>
            <a:ext cx="8245528" cy="1295400"/>
          </a:xfrm>
        </p:spPr>
        <p:txBody>
          <a:bodyPr>
            <a:noAutofit/>
          </a:bodyPr>
          <a:lstStyle/>
          <a:p>
            <a:pPr>
              <a:buFont typeface="Wingdings" panose="05000000000000000000" pitchFamily="2" charset="2"/>
              <a:buChar char="¨"/>
            </a:pPr>
            <a:r>
              <a:rPr lang="en-US" sz="3000" dirty="0" smtClean="0"/>
              <a:t>Teachers and students share the same environment and are </a:t>
            </a:r>
            <a:r>
              <a:rPr lang="en-US" sz="3000" dirty="0"/>
              <a:t>exposed to </a:t>
            </a:r>
            <a:r>
              <a:rPr lang="en-US" sz="3000" dirty="0" smtClean="0"/>
              <a:t>the </a:t>
            </a:r>
            <a:r>
              <a:rPr lang="en-US" sz="3000" dirty="0"/>
              <a:t>same </a:t>
            </a:r>
            <a:r>
              <a:rPr lang="en-US" sz="3000" dirty="0" smtClean="0"/>
              <a:t>risks</a:t>
            </a:r>
            <a:endParaRPr lang="en-US" sz="3000" dirty="0"/>
          </a:p>
          <a:p>
            <a:pPr marL="0" indent="0">
              <a:buNone/>
            </a:pPr>
            <a:endParaRPr lang="en-US" sz="3000" dirty="0" smtClean="0"/>
          </a:p>
          <a:p>
            <a:pPr marL="0" indent="0">
              <a:buNone/>
            </a:pPr>
            <a:endParaRPr lang="en-US" sz="3000" dirty="0" smtClean="0"/>
          </a:p>
        </p:txBody>
      </p:sp>
      <p:sp>
        <p:nvSpPr>
          <p:cNvPr id="9" name="Content Placeholder 5"/>
          <p:cNvSpPr txBox="1">
            <a:spLocks/>
          </p:cNvSpPr>
          <p:nvPr/>
        </p:nvSpPr>
        <p:spPr>
          <a:xfrm>
            <a:off x="619821" y="2590800"/>
            <a:ext cx="8108696" cy="2895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
            </a:pPr>
            <a:r>
              <a:rPr lang="en-US" sz="3000" dirty="0" smtClean="0"/>
              <a:t>Teachers are very important </a:t>
            </a:r>
            <a:br>
              <a:rPr lang="en-US" sz="3000" dirty="0" smtClean="0"/>
            </a:br>
            <a:r>
              <a:rPr lang="en-US" sz="3000" dirty="0" smtClean="0"/>
              <a:t>links in a school IPM program</a:t>
            </a:r>
          </a:p>
          <a:p>
            <a:pPr>
              <a:buFont typeface="Wingdings" panose="05000000000000000000" pitchFamily="2" charset="2"/>
              <a:buChar char="¨"/>
            </a:pPr>
            <a:r>
              <a:rPr lang="en-US" sz="3000" dirty="0" smtClean="0"/>
              <a:t>Teachers have a</a:t>
            </a:r>
            <a:br>
              <a:rPr lang="en-US" sz="3000" dirty="0" smtClean="0"/>
            </a:br>
            <a:r>
              <a:rPr lang="en-US" sz="3000" dirty="0" smtClean="0"/>
              <a:t>chance to influence how </a:t>
            </a:r>
            <a:br>
              <a:rPr lang="en-US" sz="3000" dirty="0" smtClean="0"/>
            </a:br>
            <a:r>
              <a:rPr lang="en-US" sz="3000" dirty="0" smtClean="0"/>
              <a:t>future generations manage</a:t>
            </a:r>
            <a:br>
              <a:rPr lang="en-US" sz="3000" dirty="0" smtClean="0"/>
            </a:br>
            <a:r>
              <a:rPr lang="en-US" sz="3000" dirty="0" smtClean="0"/>
              <a:t>pests in their homes and places of work</a:t>
            </a:r>
            <a:br>
              <a:rPr lang="en-US" sz="3000" dirty="0" smtClean="0"/>
            </a:br>
            <a:endParaRPr lang="en-US" sz="100" dirty="0" smtClean="0"/>
          </a:p>
          <a:p>
            <a:pPr marL="0" indent="0">
              <a:buFont typeface="Wingdings"/>
              <a:buNone/>
            </a:pPr>
            <a:r>
              <a:rPr lang="en-US" sz="3000" b="1" dirty="0" smtClean="0"/>
              <a:t>Everything a teacher learns about school IPM will help them manage pests in their own homes</a:t>
            </a:r>
            <a:endParaRPr lang="en-US" sz="30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343" y="2819400"/>
            <a:ext cx="3200400" cy="2133600"/>
          </a:xfrm>
          <a:prstGeom prst="rect">
            <a:avLst/>
          </a:prstGeom>
        </p:spPr>
      </p:pic>
    </p:spTree>
    <p:extLst>
      <p:ext uri="{BB962C8B-B14F-4D97-AF65-F5344CB8AC3E}">
        <p14:creationId xmlns:p14="http://schemas.microsoft.com/office/powerpoint/2010/main" val="1826825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40</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endParaRPr lang="en-US" dirty="0"/>
          </a:p>
        </p:txBody>
      </p:sp>
      <p:sp>
        <p:nvSpPr>
          <p:cNvPr id="6" name="Content Placeholder 2"/>
          <p:cNvSpPr txBox="1">
            <a:spLocks/>
          </p:cNvSpPr>
          <p:nvPr/>
        </p:nvSpPr>
        <p:spPr>
          <a:xfrm>
            <a:off x="515203" y="1676400"/>
            <a:ext cx="4285397" cy="4800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dirty="0" smtClean="0"/>
              <a:t>Engage your students in reducing clutter and</a:t>
            </a:r>
            <a:br>
              <a:rPr lang="en-US" sz="3200" dirty="0" smtClean="0"/>
            </a:br>
            <a:r>
              <a:rPr lang="en-US" sz="3200" dirty="0" smtClean="0"/>
              <a:t>organizing the classroom</a:t>
            </a:r>
          </a:p>
          <a:p>
            <a:r>
              <a:rPr lang="en-US" sz="3200" dirty="0" smtClean="0"/>
              <a:t>If there is too much going on in a class, some students find it difficult to focus</a:t>
            </a:r>
          </a:p>
          <a:p>
            <a:endParaRPr lang="en-US" sz="3200" dirty="0"/>
          </a:p>
        </p:txBody>
      </p:sp>
      <p:sp>
        <p:nvSpPr>
          <p:cNvPr id="9"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42900"/>
            <a:ext cx="4114800" cy="6172200"/>
          </a:xfrm>
          <a:prstGeom prst="rect">
            <a:avLst/>
          </a:prstGeom>
        </p:spPr>
      </p:pic>
    </p:spTree>
    <p:extLst>
      <p:ext uri="{BB962C8B-B14F-4D97-AF65-F5344CB8AC3E}">
        <p14:creationId xmlns:p14="http://schemas.microsoft.com/office/powerpoint/2010/main" val="415779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41</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304800" y="1600200"/>
            <a:ext cx="8153400" cy="5029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73088" indent="-463550">
              <a:spcBef>
                <a:spcPts val="0"/>
              </a:spcBef>
            </a:pPr>
            <a:r>
              <a:rPr lang="en-US" sz="2800" dirty="0" smtClean="0"/>
              <a:t>Have students clean up after class activities so they realize the importance and skills needed to maintain good sanitation and organization  </a:t>
            </a:r>
          </a:p>
          <a:p>
            <a:pPr marL="109538" indent="0">
              <a:spcBef>
                <a:spcPts val="0"/>
              </a:spcBef>
              <a:buNone/>
            </a:pPr>
            <a:endParaRPr lang="en-US" sz="1200" dirty="0" smtClean="0"/>
          </a:p>
          <a:p>
            <a:pPr marL="573088" indent="-463550">
              <a:spcBef>
                <a:spcPts val="0"/>
              </a:spcBef>
            </a:pPr>
            <a:r>
              <a:rPr lang="en-US" sz="2800" dirty="0" smtClean="0"/>
              <a:t>Show them the importance of proper storage of food in sealed containers</a:t>
            </a:r>
          </a:p>
          <a:p>
            <a:pPr marL="109538" indent="0">
              <a:spcBef>
                <a:spcPts val="0"/>
              </a:spcBef>
              <a:buNone/>
            </a:pPr>
            <a:endParaRPr lang="en-US" sz="1200" dirty="0" smtClean="0"/>
          </a:p>
          <a:p>
            <a:pPr marL="573088" indent="-463550">
              <a:spcBef>
                <a:spcPts val="0"/>
              </a:spcBef>
            </a:pPr>
            <a:r>
              <a:rPr lang="en-US" sz="2800" dirty="0" smtClean="0"/>
              <a:t>Introduce students to pests                                       commonly found in schools</a:t>
            </a:r>
          </a:p>
          <a:p>
            <a:pPr marL="573088" indent="-463550">
              <a:spcBef>
                <a:spcPts val="0"/>
              </a:spcBef>
            </a:pPr>
            <a:r>
              <a:rPr lang="en-US" sz="2800" dirty="0" smtClean="0"/>
              <a:t>Encourage students </a:t>
            </a:r>
            <a:r>
              <a:rPr lang="en-US" sz="2800" dirty="0"/>
              <a:t>to </a:t>
            </a:r>
            <a:r>
              <a:rPr lang="en-US" sz="2800" dirty="0" smtClean="0"/>
              <a:t/>
            </a:r>
            <a:br>
              <a:rPr lang="en-US" sz="2800" dirty="0" smtClean="0"/>
            </a:br>
            <a:r>
              <a:rPr lang="en-US" sz="2800" dirty="0" smtClean="0"/>
              <a:t>recognize and report pests, </a:t>
            </a:r>
            <a:br>
              <a:rPr lang="en-US" sz="2800" dirty="0" smtClean="0"/>
            </a:br>
            <a:r>
              <a:rPr lang="en-US" sz="2800" dirty="0" smtClean="0"/>
              <a:t>evidence of pests, and pest-                               pest conducive conditions</a:t>
            </a:r>
          </a:p>
          <a:p>
            <a:endParaRPr lang="en-US" sz="2800" dirty="0"/>
          </a:p>
        </p:txBody>
      </p:sp>
      <p:pic>
        <p:nvPicPr>
          <p:cNvPr id="1331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12685" y="3660776"/>
            <a:ext cx="3453363" cy="258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sp>
        <p:nvSpPr>
          <p:cNvPr id="2" name="Rectangle 1"/>
          <p:cNvSpPr/>
          <p:nvPr/>
        </p:nvSpPr>
        <p:spPr>
          <a:xfrm>
            <a:off x="4040124" y="6260910"/>
            <a:ext cx="4572000" cy="646331"/>
          </a:xfrm>
          <a:prstGeom prst="rect">
            <a:avLst/>
          </a:prstGeom>
        </p:spPr>
        <p:txBody>
          <a:bodyPr>
            <a:spAutoFit/>
          </a:bodyPr>
          <a:lstStyle/>
          <a:p>
            <a:pPr lvl="0" algn="r"/>
            <a:r>
              <a:rPr lang="en-US" i="1" dirty="0">
                <a:solidFill>
                  <a:prstClr val="black"/>
                </a:solidFill>
              </a:rPr>
              <a:t>Jerry Jochim, Monroe </a:t>
            </a:r>
          </a:p>
          <a:p>
            <a:pPr lvl="0" algn="r"/>
            <a:r>
              <a:rPr lang="en-US" i="1" dirty="0">
                <a:solidFill>
                  <a:prstClr val="black"/>
                </a:solidFill>
              </a:rPr>
              <a:t>County Community School Corporation </a:t>
            </a:r>
          </a:p>
        </p:txBody>
      </p:sp>
    </p:spTree>
    <p:extLst>
      <p:ext uri="{BB962C8B-B14F-4D97-AF65-F5344CB8AC3E}">
        <p14:creationId xmlns:p14="http://schemas.microsoft.com/office/powerpoint/2010/main" val="977694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42</a:t>
            </a:fld>
            <a:endParaRPr lang="en-US"/>
          </a:p>
        </p:txBody>
      </p:sp>
      <p:sp>
        <p:nvSpPr>
          <p:cNvPr id="3" name="Content Placeholder 2"/>
          <p:cNvSpPr>
            <a:spLocks noGrp="1"/>
          </p:cNvSpPr>
          <p:nvPr>
            <p:ph sz="quarter" idx="1"/>
          </p:nvPr>
        </p:nvSpPr>
        <p:spPr>
          <a:xfrm>
            <a:off x="266700" y="1663890"/>
            <a:ext cx="8686800" cy="5181600"/>
          </a:xfrm>
        </p:spPr>
        <p:txBody>
          <a:bodyPr>
            <a:noAutofit/>
          </a:bodyPr>
          <a:lstStyle/>
          <a:p>
            <a:r>
              <a:rPr lang="en-US" sz="3000" dirty="0" smtClean="0">
                <a:cs typeface="Times New Roman" pitchFamily="18" charset="0"/>
              </a:rPr>
              <a:t>Make sure that students:</a:t>
            </a:r>
          </a:p>
          <a:p>
            <a:pPr lvl="1">
              <a:buClr>
                <a:schemeClr val="accent2"/>
              </a:buClr>
              <a:buSzPct val="60000"/>
              <a:buFont typeface="Wingdings" pitchFamily="2" charset="2"/>
              <a:buChar char="Ø"/>
            </a:pPr>
            <a:r>
              <a:rPr lang="en-US" sz="3000" dirty="0" smtClean="0">
                <a:cs typeface="Times New Roman" pitchFamily="18" charset="0"/>
              </a:rPr>
              <a:t>Do not leave food in lockers, classrooms, or common areas</a:t>
            </a:r>
          </a:p>
          <a:p>
            <a:pPr lvl="1">
              <a:buClr>
                <a:schemeClr val="accent2"/>
              </a:buClr>
              <a:buSzPct val="60000"/>
              <a:buFont typeface="Wingdings" pitchFamily="2" charset="2"/>
              <a:buChar char="Ø"/>
            </a:pPr>
            <a:r>
              <a:rPr lang="en-US" sz="3000" dirty="0" smtClean="0">
                <a:cs typeface="Times New Roman" pitchFamily="18" charset="0"/>
              </a:rPr>
              <a:t>Do not eat or drink in </a:t>
            </a:r>
            <a:br>
              <a:rPr lang="en-US" sz="3000" dirty="0" smtClean="0">
                <a:cs typeface="Times New Roman" pitchFamily="18" charset="0"/>
              </a:rPr>
            </a:br>
            <a:r>
              <a:rPr lang="en-US" sz="3000" dirty="0" smtClean="0">
                <a:cs typeface="Times New Roman" pitchFamily="18" charset="0"/>
              </a:rPr>
              <a:t>areas not designated </a:t>
            </a:r>
            <a:br>
              <a:rPr lang="en-US" sz="3000" dirty="0" smtClean="0">
                <a:cs typeface="Times New Roman" pitchFamily="18" charset="0"/>
              </a:rPr>
            </a:br>
            <a:r>
              <a:rPr lang="en-US" sz="3000" dirty="0" smtClean="0">
                <a:cs typeface="Times New Roman" pitchFamily="18" charset="0"/>
              </a:rPr>
              <a:t>for food consumption</a:t>
            </a:r>
          </a:p>
          <a:p>
            <a:pPr lvl="1">
              <a:buClr>
                <a:schemeClr val="accent2"/>
              </a:buClr>
              <a:buSzPct val="60000"/>
              <a:buFont typeface="Wingdings" pitchFamily="2" charset="2"/>
              <a:buChar char="Ø"/>
            </a:pPr>
            <a:r>
              <a:rPr lang="en-US" sz="3000" dirty="0" smtClean="0">
                <a:cs typeface="Times New Roman" pitchFamily="18" charset="0"/>
              </a:rPr>
              <a:t>Dispose of trash in </a:t>
            </a:r>
            <a:br>
              <a:rPr lang="en-US" sz="3000" dirty="0" smtClean="0">
                <a:cs typeface="Times New Roman" pitchFamily="18" charset="0"/>
              </a:rPr>
            </a:br>
            <a:r>
              <a:rPr lang="en-US" sz="3000" dirty="0" smtClean="0">
                <a:cs typeface="Times New Roman" pitchFamily="18" charset="0"/>
              </a:rPr>
              <a:t>trash cans and recycle</a:t>
            </a:r>
            <a:br>
              <a:rPr lang="en-US" sz="3000" dirty="0" smtClean="0">
                <a:cs typeface="Times New Roman" pitchFamily="18" charset="0"/>
              </a:rPr>
            </a:br>
            <a:r>
              <a:rPr lang="en-US" sz="3000" dirty="0" smtClean="0">
                <a:cs typeface="Times New Roman" pitchFamily="18" charset="0"/>
              </a:rPr>
              <a:t>containers </a:t>
            </a:r>
            <a:br>
              <a:rPr lang="en-US" sz="3000" dirty="0" smtClean="0">
                <a:cs typeface="Times New Roman" pitchFamily="18" charset="0"/>
              </a:rPr>
            </a:br>
            <a:r>
              <a:rPr lang="en-US" sz="3000" dirty="0" smtClean="0">
                <a:cs typeface="Times New Roman" pitchFamily="18" charset="0"/>
              </a:rPr>
              <a:t>appropriately</a:t>
            </a:r>
          </a:p>
          <a:p>
            <a:pPr lvl="1">
              <a:buClr>
                <a:schemeClr val="accent2"/>
              </a:buClr>
              <a:buSzPct val="60000"/>
              <a:buFont typeface="Wingdings" pitchFamily="2" charset="2"/>
              <a:buChar char="Ø"/>
            </a:pPr>
            <a:endParaRPr lang="en-US" sz="3000" dirty="0">
              <a:cs typeface="Times New Roman" pitchFamily="18" charset="0"/>
            </a:endParaRPr>
          </a:p>
          <a:p>
            <a:pPr lvl="1">
              <a:buClr>
                <a:schemeClr val="accent2"/>
              </a:buClr>
              <a:buSzPct val="60000"/>
              <a:buFont typeface="Wingdings" pitchFamily="2" charset="2"/>
              <a:buChar char="Ø"/>
            </a:pPr>
            <a:endParaRPr lang="en-US" sz="3000" dirty="0" smtClean="0">
              <a:cs typeface="Times New Roman" pitchFamily="18" charset="0"/>
            </a:endParaRPr>
          </a:p>
          <a:p>
            <a:pPr marL="365760" lvl="1" indent="0">
              <a:buClr>
                <a:schemeClr val="accent2"/>
              </a:buClr>
              <a:buSzPct val="60000"/>
              <a:buNone/>
            </a:pPr>
            <a:endParaRPr lang="en-US" sz="3000" dirty="0" smtClean="0">
              <a:cs typeface="Times New Roman" pitchFamily="18" charset="0"/>
            </a:endParaRPr>
          </a:p>
          <a:p>
            <a:pPr>
              <a:buNone/>
            </a:pPr>
            <a:endParaRPr lang="en-US" sz="3000" dirty="0"/>
          </a:p>
        </p:txBody>
      </p:sp>
      <p:sp>
        <p:nvSpPr>
          <p:cNvPr id="8" name="Title 1"/>
          <p:cNvSpPr txBox="1">
            <a:spLocks/>
          </p:cNvSpPr>
          <p:nvPr/>
        </p:nvSpPr>
        <p:spPr>
          <a:xfrm>
            <a:off x="762000" y="1524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Involve Students in IPM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124200"/>
            <a:ext cx="4038600" cy="3450810"/>
          </a:xfrm>
          <a:prstGeom prst="rect">
            <a:avLst/>
          </a:prstGeom>
        </p:spPr>
      </p:pic>
    </p:spTree>
    <p:extLst>
      <p:ext uri="{BB962C8B-B14F-4D97-AF65-F5344CB8AC3E}">
        <p14:creationId xmlns:p14="http://schemas.microsoft.com/office/powerpoint/2010/main" val="2332894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5300" y="1600200"/>
            <a:ext cx="8153400" cy="5029200"/>
          </a:xfrm>
        </p:spPr>
        <p:txBody>
          <a:bodyPr>
            <a:normAutofit fontScale="92500" lnSpcReduction="10000"/>
          </a:bodyPr>
          <a:lstStyle/>
          <a:p>
            <a:pPr lvl="0">
              <a:spcBef>
                <a:spcPts val="0"/>
              </a:spcBef>
              <a:buFont typeface="Wingdings" panose="05000000000000000000" pitchFamily="2" charset="2"/>
              <a:buChar char="¨"/>
            </a:pPr>
            <a:r>
              <a:rPr lang="en-US" sz="3200" dirty="0" smtClean="0"/>
              <a:t>Make sure that </a:t>
            </a:r>
            <a:r>
              <a:rPr lang="en-US" sz="3200" dirty="0"/>
              <a:t>pet food and bedding is cleaned and stored properly, so that ants, roaches and mice </a:t>
            </a:r>
            <a:r>
              <a:rPr lang="en-US" sz="3200" dirty="0" smtClean="0"/>
              <a:t>don’t become class pets also</a:t>
            </a:r>
            <a:endParaRPr lang="en-US" sz="3200" dirty="0"/>
          </a:p>
          <a:p>
            <a:pPr lvl="0">
              <a:spcBef>
                <a:spcPts val="0"/>
              </a:spcBef>
              <a:buFont typeface="Wingdings" panose="05000000000000000000" pitchFamily="2" charset="2"/>
              <a:buChar char="¨"/>
            </a:pPr>
            <a:r>
              <a:rPr lang="en-US" sz="3200" dirty="0"/>
              <a:t>Animals are effective and valuable teaching aids, but safeguards </a:t>
            </a:r>
            <a:r>
              <a:rPr lang="en-US" sz="3200" dirty="0" smtClean="0"/>
              <a:t/>
            </a:r>
            <a:br>
              <a:rPr lang="en-US" sz="3200" dirty="0" smtClean="0"/>
            </a:br>
            <a:r>
              <a:rPr lang="en-US" sz="3200" dirty="0" smtClean="0"/>
              <a:t>are </a:t>
            </a:r>
            <a:r>
              <a:rPr lang="en-US" sz="3200" dirty="0"/>
              <a:t>required to </a:t>
            </a:r>
            <a:r>
              <a:rPr lang="en-US" sz="3200" dirty="0" smtClean="0"/>
              <a:t>reduce </a:t>
            </a:r>
            <a:br>
              <a:rPr lang="en-US" sz="3200" dirty="0" smtClean="0"/>
            </a:br>
            <a:r>
              <a:rPr lang="en-US" sz="3200" dirty="0" smtClean="0"/>
              <a:t>the </a:t>
            </a:r>
            <a:r>
              <a:rPr lang="en-US" sz="3200" dirty="0"/>
              <a:t>risk </a:t>
            </a:r>
            <a:r>
              <a:rPr lang="en-US" sz="3200" dirty="0" smtClean="0"/>
              <a:t>of supporting</a:t>
            </a:r>
            <a:br>
              <a:rPr lang="en-US" sz="3200" dirty="0" smtClean="0"/>
            </a:br>
            <a:r>
              <a:rPr lang="en-US" sz="3200" dirty="0" smtClean="0"/>
              <a:t>pests</a:t>
            </a:r>
          </a:p>
          <a:p>
            <a:pPr lvl="0">
              <a:spcBef>
                <a:spcPts val="0"/>
              </a:spcBef>
              <a:buFont typeface="Wingdings" panose="05000000000000000000" pitchFamily="2" charset="2"/>
              <a:buChar char="¨"/>
            </a:pPr>
            <a:r>
              <a:rPr lang="en-US" sz="3200" b="1" dirty="0" smtClean="0"/>
              <a:t>Some animals, </a:t>
            </a:r>
            <a:br>
              <a:rPr lang="en-US" sz="3200" b="1" dirty="0" smtClean="0"/>
            </a:br>
            <a:r>
              <a:rPr lang="en-US" sz="3200" b="1" dirty="0" smtClean="0"/>
              <a:t>bedding, or feed are </a:t>
            </a:r>
            <a:br>
              <a:rPr lang="en-US" sz="3200" b="1" dirty="0" smtClean="0"/>
            </a:br>
            <a:r>
              <a:rPr lang="en-US" sz="3200" b="1" dirty="0" smtClean="0"/>
              <a:t>asthma triggers</a:t>
            </a:r>
            <a:endParaRPr lang="en-US" sz="3200" b="1" dirty="0"/>
          </a:p>
          <a:p>
            <a:pPr marL="0" lvl="0" indent="0">
              <a:spcBef>
                <a:spcPts val="0"/>
              </a:spcBef>
              <a:buNone/>
            </a:pPr>
            <a:endParaRPr lang="en-US" sz="3200" dirty="0" smtClean="0"/>
          </a:p>
          <a:p>
            <a:pPr>
              <a:spcBef>
                <a:spcPts val="0"/>
              </a:spcBef>
            </a:pPr>
            <a:endParaRPr lang="en-US" sz="3200" dirty="0"/>
          </a:p>
        </p:txBody>
      </p:sp>
      <p:sp>
        <p:nvSpPr>
          <p:cNvPr id="4" name="Title 1"/>
          <p:cNvSpPr>
            <a:spLocks noGrp="1"/>
          </p:cNvSpPr>
          <p:nvPr>
            <p:ph type="title"/>
          </p:nvPr>
        </p:nvSpPr>
        <p:spPr>
          <a:xfrm>
            <a:off x="612648" y="228600"/>
            <a:ext cx="8153400" cy="990600"/>
          </a:xfrm>
        </p:spPr>
        <p:txBody>
          <a:bodyPr>
            <a:normAutofit/>
          </a:bodyPr>
          <a:lstStyle/>
          <a:p>
            <a:r>
              <a:rPr lang="en-US" sz="3200" dirty="0" smtClean="0">
                <a:solidFill>
                  <a:schemeClr val="bg2">
                    <a:lumMod val="10000"/>
                  </a:schemeClr>
                </a:solidFill>
              </a:rPr>
              <a:t>Managing Classroom Pets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43</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616278"/>
            <a:ext cx="4495800" cy="2997200"/>
          </a:xfrm>
          <a:prstGeom prst="rect">
            <a:avLst/>
          </a:prstGeom>
        </p:spPr>
      </p:pic>
    </p:spTree>
    <p:extLst>
      <p:ext uri="{BB962C8B-B14F-4D97-AF65-F5344CB8AC3E}">
        <p14:creationId xmlns:p14="http://schemas.microsoft.com/office/powerpoint/2010/main" val="2957829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Classroom Pet Policy</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44</a:t>
            </a:fld>
            <a:endParaRPr lang="en-US"/>
          </a:p>
        </p:txBody>
      </p:sp>
      <p:sp>
        <p:nvSpPr>
          <p:cNvPr id="4" name="Content Placeholder 3"/>
          <p:cNvSpPr>
            <a:spLocks noGrp="1"/>
          </p:cNvSpPr>
          <p:nvPr>
            <p:ph sz="quarter" idx="1"/>
          </p:nvPr>
        </p:nvSpPr>
        <p:spPr/>
        <p:txBody>
          <a:bodyPr>
            <a:normAutofit/>
          </a:bodyPr>
          <a:lstStyle/>
          <a:p>
            <a:r>
              <a:rPr lang="en-US" dirty="0" smtClean="0"/>
              <a:t>Your school district may have classroom </a:t>
            </a:r>
            <a:r>
              <a:rPr lang="en-US" dirty="0"/>
              <a:t>pet </a:t>
            </a:r>
            <a:r>
              <a:rPr lang="en-US" dirty="0" smtClean="0"/>
              <a:t>rules, which may include stipulations mandating that teachers be responsible for cleaning </a:t>
            </a:r>
            <a:r>
              <a:rPr lang="en-US" dirty="0"/>
              <a:t>out </a:t>
            </a:r>
            <a:r>
              <a:rPr lang="en-US" dirty="0" smtClean="0"/>
              <a:t>their cages</a:t>
            </a:r>
          </a:p>
          <a:p>
            <a:r>
              <a:rPr lang="en-US" dirty="0" smtClean="0"/>
              <a:t>School nurses should be consulted </a:t>
            </a:r>
            <a:r>
              <a:rPr lang="en-US" dirty="0"/>
              <a:t>prior to housing an </a:t>
            </a:r>
            <a:r>
              <a:rPr lang="en-US" dirty="0" smtClean="0"/>
              <a:t>animal </a:t>
            </a:r>
            <a:r>
              <a:rPr lang="en-US" dirty="0"/>
              <a:t>in a </a:t>
            </a:r>
            <a:r>
              <a:rPr lang="en-US" dirty="0" smtClean="0"/>
              <a:t>classroom, to </a:t>
            </a:r>
            <a:br>
              <a:rPr lang="en-US" dirty="0" smtClean="0"/>
            </a:br>
            <a:r>
              <a:rPr lang="en-US" dirty="0" smtClean="0"/>
              <a:t>confirm that no students                                    using the classroom </a:t>
            </a:r>
            <a:br>
              <a:rPr lang="en-US" dirty="0" smtClean="0"/>
            </a:br>
            <a:r>
              <a:rPr lang="en-US" dirty="0" smtClean="0"/>
              <a:t>have allergy problems</a:t>
            </a:r>
            <a:endParaRPr lang="en-US" dirty="0"/>
          </a:p>
          <a:p>
            <a:pPr marL="0" indent="0">
              <a:buNone/>
            </a:pPr>
            <a:r>
              <a:rPr lang="en-US" dirty="0" smtClean="0"/>
              <a:t> </a:t>
            </a:r>
            <a:endParaRPr lang="en-US" dirty="0"/>
          </a:p>
          <a:p>
            <a:endParaRPr lang="en-US" dirty="0"/>
          </a:p>
        </p:txBody>
      </p:sp>
      <p:pic>
        <p:nvPicPr>
          <p:cNvPr id="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89773">
            <a:off x="6556375" y="3738563"/>
            <a:ext cx="250031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087081">
            <a:off x="5191125" y="3727450"/>
            <a:ext cx="24415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2133600" y="5443483"/>
            <a:ext cx="1862842" cy="1314098"/>
          </a:xfrm>
          <a:prstGeom prst="rect">
            <a:avLst/>
          </a:prstGeom>
        </p:spPr>
      </p:pic>
    </p:spTree>
    <p:extLst>
      <p:ext uri="{BB962C8B-B14F-4D97-AF65-F5344CB8AC3E}">
        <p14:creationId xmlns:p14="http://schemas.microsoft.com/office/powerpoint/2010/main" val="2719602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45</a:t>
            </a:fld>
            <a:endParaRPr lang="en-US"/>
          </a:p>
        </p:txBody>
      </p:sp>
      <p:sp>
        <p:nvSpPr>
          <p:cNvPr id="4" name="Content Placeholder 3"/>
          <p:cNvSpPr>
            <a:spLocks noGrp="1"/>
          </p:cNvSpPr>
          <p:nvPr>
            <p:ph sz="quarter" idx="1"/>
          </p:nvPr>
        </p:nvSpPr>
        <p:spPr>
          <a:xfrm>
            <a:off x="381000" y="1695450"/>
            <a:ext cx="8153400" cy="5162550"/>
          </a:xfrm>
        </p:spPr>
        <p:txBody>
          <a:bodyPr>
            <a:normAutofit/>
          </a:bodyPr>
          <a:lstStyle/>
          <a:p>
            <a:r>
              <a:rPr lang="en-US" dirty="0" smtClean="0"/>
              <a:t>The top two communicable pests of concern are head lice and bed bugs </a:t>
            </a:r>
          </a:p>
          <a:p>
            <a:r>
              <a:rPr lang="en-US" dirty="0" smtClean="0"/>
              <a:t>Neither transfer between students in school very readily</a:t>
            </a:r>
          </a:p>
          <a:p>
            <a:r>
              <a:rPr lang="en-US" dirty="0" smtClean="0"/>
              <a:t>Head-to-head contact has to occur to transfer the head lice, so discourage </a:t>
            </a:r>
            <a:br>
              <a:rPr lang="en-US" dirty="0" smtClean="0"/>
            </a:br>
            <a:r>
              <a:rPr lang="en-US" dirty="0" smtClean="0"/>
              <a:t>students working so closely </a:t>
            </a:r>
            <a:br>
              <a:rPr lang="en-US" dirty="0" smtClean="0"/>
            </a:br>
            <a:r>
              <a:rPr lang="en-US" dirty="0" smtClean="0"/>
              <a:t>that head-to-head contact </a:t>
            </a:r>
            <a:br>
              <a:rPr lang="en-US" dirty="0" smtClean="0"/>
            </a:br>
            <a:r>
              <a:rPr lang="en-US" dirty="0" smtClean="0"/>
              <a:t>occurs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244833"/>
            <a:ext cx="3962400" cy="2641600"/>
          </a:xfrm>
          <a:prstGeom prst="rect">
            <a:avLst/>
          </a:prstGeom>
        </p:spPr>
      </p:pic>
    </p:spTree>
    <p:extLst>
      <p:ext uri="{BB962C8B-B14F-4D97-AF65-F5344CB8AC3E}">
        <p14:creationId xmlns:p14="http://schemas.microsoft.com/office/powerpoint/2010/main" val="224144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46</a:t>
            </a:fld>
            <a:endParaRPr lang="en-US"/>
          </a:p>
        </p:txBody>
      </p:sp>
      <p:sp>
        <p:nvSpPr>
          <p:cNvPr id="4" name="Content Placeholder 3"/>
          <p:cNvSpPr>
            <a:spLocks noGrp="1"/>
          </p:cNvSpPr>
          <p:nvPr>
            <p:ph sz="quarter" idx="1"/>
          </p:nvPr>
        </p:nvSpPr>
        <p:spPr>
          <a:xfrm>
            <a:off x="495300" y="1695450"/>
            <a:ext cx="8153400" cy="5162550"/>
          </a:xfrm>
        </p:spPr>
        <p:txBody>
          <a:bodyPr>
            <a:normAutofit/>
          </a:bodyPr>
          <a:lstStyle/>
          <a:p>
            <a:r>
              <a:rPr lang="en-US" dirty="0" smtClean="0"/>
              <a:t>Transfer of lice on inanimate objects such as hats, helmets or headphones is unlikely!</a:t>
            </a:r>
          </a:p>
          <a:p>
            <a:r>
              <a:rPr lang="en-US" dirty="0" smtClean="0"/>
              <a:t>More information on these pests is included in the school nurse materials</a:t>
            </a:r>
          </a:p>
          <a:p>
            <a:r>
              <a:rPr lang="en-US" dirty="0" smtClean="0"/>
              <a:t>There is no advantage </a:t>
            </a:r>
            <a:br>
              <a:rPr lang="en-US" dirty="0" smtClean="0"/>
            </a:br>
            <a:r>
              <a:rPr lang="en-US" dirty="0" smtClean="0"/>
              <a:t>or justification for </a:t>
            </a:r>
            <a:br>
              <a:rPr lang="en-US" dirty="0" smtClean="0"/>
            </a:br>
            <a:r>
              <a:rPr lang="en-US" dirty="0" smtClean="0"/>
              <a:t>“no-nit” policies   </a:t>
            </a: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3657600"/>
            <a:ext cx="4572000" cy="3048000"/>
          </a:xfrm>
          <a:prstGeom prst="rect">
            <a:avLst/>
          </a:prstGeom>
        </p:spPr>
      </p:pic>
    </p:spTree>
    <p:extLst>
      <p:ext uri="{BB962C8B-B14F-4D97-AF65-F5344CB8AC3E}">
        <p14:creationId xmlns:p14="http://schemas.microsoft.com/office/powerpoint/2010/main" val="3528507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lumMod val="10000"/>
                  </a:schemeClr>
                </a:solidFill>
              </a:rPr>
              <a:t>Communicable/parasitic pests</a:t>
            </a: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47</a:t>
            </a:fld>
            <a:endParaRPr lang="en-US"/>
          </a:p>
        </p:txBody>
      </p:sp>
      <p:sp>
        <p:nvSpPr>
          <p:cNvPr id="4" name="Content Placeholder 3"/>
          <p:cNvSpPr>
            <a:spLocks noGrp="1"/>
          </p:cNvSpPr>
          <p:nvPr>
            <p:ph sz="quarter" idx="1"/>
          </p:nvPr>
        </p:nvSpPr>
        <p:spPr>
          <a:xfrm>
            <a:off x="612648" y="1600200"/>
            <a:ext cx="8153400" cy="5029200"/>
          </a:xfrm>
        </p:spPr>
        <p:txBody>
          <a:bodyPr>
            <a:normAutofit/>
          </a:bodyPr>
          <a:lstStyle/>
          <a:p>
            <a:r>
              <a:rPr lang="en-US" dirty="0" smtClean="0"/>
              <a:t>Bed bugs are excellent hitchhikers, and may arrive in school attached to clothing, backpacks, books, and shoes  </a:t>
            </a:r>
          </a:p>
          <a:p>
            <a:r>
              <a:rPr lang="en-US" dirty="0" smtClean="0"/>
              <a:t>With parental help, it is quite possible for students who live in infested homes to attend school normally, without bringing the pests into school</a:t>
            </a:r>
          </a:p>
          <a:p>
            <a:r>
              <a:rPr lang="en-US" dirty="0" smtClean="0"/>
              <a:t>More information on these pests and others is included in the school nurse </a:t>
            </a:r>
            <a:br>
              <a:rPr lang="en-US" dirty="0" smtClean="0"/>
            </a:br>
            <a:r>
              <a:rPr lang="en-US" dirty="0" smtClean="0"/>
              <a:t>materials </a:t>
            </a:r>
            <a:endParaRPr lang="en-US" dirty="0"/>
          </a:p>
          <a:p>
            <a:endParaRPr lang="en-US" dirty="0"/>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3684" t="31580" r="21053" b="13158"/>
          <a:stretch/>
        </p:blipFill>
        <p:spPr>
          <a:xfrm>
            <a:off x="6303131" y="4953000"/>
            <a:ext cx="2438400" cy="1828800"/>
          </a:xfrm>
          <a:prstGeom prst="rect">
            <a:avLst/>
          </a:prstGeom>
        </p:spPr>
      </p:pic>
      <p:sp>
        <p:nvSpPr>
          <p:cNvPr id="6" name="Content Placeholder 2"/>
          <p:cNvSpPr txBox="1">
            <a:spLocks/>
          </p:cNvSpPr>
          <p:nvPr/>
        </p:nvSpPr>
        <p:spPr>
          <a:xfrm>
            <a:off x="2438400" y="6172200"/>
            <a:ext cx="3737647" cy="533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Bed bugs  in paper – </a:t>
            </a:r>
            <a:br>
              <a:rPr lang="en-US" sz="1800" i="1" dirty="0" smtClean="0"/>
            </a:br>
            <a:r>
              <a:rPr lang="en-US" sz="1800" i="1" dirty="0" smtClean="0"/>
              <a:t>Dawn H. Gouge, 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1153368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Show the Way!</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48</a:t>
            </a:fld>
            <a:endParaRPr lang="en-US"/>
          </a:p>
        </p:txBody>
      </p:sp>
      <p:sp>
        <p:nvSpPr>
          <p:cNvPr id="5" name="TextBox 4"/>
          <p:cNvSpPr txBox="1"/>
          <p:nvPr/>
        </p:nvSpPr>
        <p:spPr>
          <a:xfrm>
            <a:off x="457200" y="1905000"/>
            <a:ext cx="3971684" cy="3231654"/>
          </a:xfrm>
          <a:prstGeom prst="rect">
            <a:avLst/>
          </a:prstGeom>
          <a:noFill/>
        </p:spPr>
        <p:txBody>
          <a:bodyPr wrap="square" rtlCol="0">
            <a:spAutoFit/>
          </a:bodyPr>
          <a:lstStyle/>
          <a:p>
            <a:pPr algn="ctr"/>
            <a:r>
              <a:rPr lang="en-US" sz="3400" i="1" dirty="0" smtClean="0"/>
              <a:t> “I want my classroom to be a welcome, safe, and comfortable learning environment, free of pests”   </a:t>
            </a:r>
            <a:br>
              <a:rPr lang="en-US" sz="3400" i="1" dirty="0" smtClean="0"/>
            </a:br>
            <a:r>
              <a:rPr lang="en-US" sz="3400" i="1" dirty="0" smtClean="0"/>
              <a:t>Alison Stoltman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6034"/>
          <a:stretch/>
        </p:blipFill>
        <p:spPr>
          <a:xfrm>
            <a:off x="4876800" y="1828800"/>
            <a:ext cx="4029316" cy="4724400"/>
          </a:xfrm>
          <a:prstGeom prst="rect">
            <a:avLst/>
          </a:prstGeom>
        </p:spPr>
      </p:pic>
      <p:sp>
        <p:nvSpPr>
          <p:cNvPr id="6" name="Content Placeholder 2"/>
          <p:cNvSpPr txBox="1">
            <a:spLocks/>
          </p:cNvSpPr>
          <p:nvPr/>
        </p:nvSpPr>
        <p:spPr>
          <a:xfrm>
            <a:off x="915195" y="5746254"/>
            <a:ext cx="3737647" cy="57834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Shaku Nair, </a:t>
            </a:r>
            <a:br>
              <a:rPr lang="en-US" sz="1800" i="1" dirty="0" smtClean="0"/>
            </a:br>
            <a:r>
              <a:rPr lang="en-US" sz="1800" i="1" dirty="0" smtClean="0"/>
              <a:t>University of Arizona</a:t>
            </a:r>
          </a:p>
          <a:p>
            <a:pPr marL="0" indent="0" algn="r">
              <a:buFont typeface="Wingdings"/>
              <a:buNone/>
            </a:pPr>
            <a:endParaRPr lang="en-US" sz="1800" i="1" dirty="0" smtClean="0"/>
          </a:p>
          <a:p>
            <a:pPr marL="0" indent="0" algn="r">
              <a:buFont typeface="Wingdings"/>
              <a:buNone/>
            </a:pPr>
            <a:endParaRPr lang="en-US" sz="1800" i="1" dirty="0" smtClean="0"/>
          </a:p>
          <a:p>
            <a:pPr algn="r"/>
            <a:endParaRPr lang="en-US" sz="1800" i="1" dirty="0" smtClean="0"/>
          </a:p>
          <a:p>
            <a:pPr algn="r"/>
            <a:endParaRPr lang="en-US" sz="1800" i="1" dirty="0" smtClean="0"/>
          </a:p>
          <a:p>
            <a:pPr marL="0" indent="0" algn="r">
              <a:buFont typeface="Wingdings"/>
              <a:buNone/>
            </a:pPr>
            <a:endParaRPr lang="en-US" sz="1800" i="1" dirty="0" smtClean="0"/>
          </a:p>
          <a:p>
            <a:pPr algn="r"/>
            <a:endParaRPr lang="en-US" sz="1800" i="1" dirty="0"/>
          </a:p>
        </p:txBody>
      </p:sp>
    </p:spTree>
    <p:extLst>
      <p:ext uri="{BB962C8B-B14F-4D97-AF65-F5344CB8AC3E}">
        <p14:creationId xmlns:p14="http://schemas.microsoft.com/office/powerpoint/2010/main" val="4076925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Check In!</a:t>
            </a:r>
            <a:endParaRPr lang="en-US" sz="3200" dirty="0">
              <a:solidFill>
                <a:schemeClr val="bg2">
                  <a:lumMod val="1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49</a:t>
            </a:fld>
            <a:endParaRPr lang="en-US"/>
          </a:p>
        </p:txBody>
      </p:sp>
      <p:sp>
        <p:nvSpPr>
          <p:cNvPr id="4" name="TextBox 3"/>
          <p:cNvSpPr txBox="1"/>
          <p:nvPr/>
        </p:nvSpPr>
        <p:spPr>
          <a:xfrm>
            <a:off x="457200" y="1569720"/>
            <a:ext cx="8534400" cy="5706177"/>
          </a:xfrm>
          <a:prstGeom prst="rect">
            <a:avLst/>
          </a:prstGeom>
          <a:noFill/>
        </p:spPr>
        <p:txBody>
          <a:bodyPr wrap="square" rtlCol="0">
            <a:spAutoFit/>
          </a:bodyPr>
          <a:lstStyle/>
          <a:p>
            <a:pPr>
              <a:spcBef>
                <a:spcPts val="600"/>
              </a:spcBef>
              <a:buClr>
                <a:schemeClr val="accent4"/>
              </a:buClr>
              <a:buSzPct val="60000"/>
            </a:pPr>
            <a:r>
              <a:rPr lang="en-US" sz="2800" dirty="0" smtClean="0"/>
              <a:t>In this lesson you learned:</a:t>
            </a:r>
          </a:p>
          <a:p>
            <a:pPr marL="457200" indent="-457200">
              <a:lnSpc>
                <a:spcPct val="115000"/>
              </a:lnSpc>
              <a:buClr>
                <a:schemeClr val="accent2"/>
              </a:buClr>
              <a:buSzPct val="70000"/>
              <a:buFont typeface="+mj-lt"/>
              <a:buAutoNum type="arabicPeriod"/>
              <a:tabLst>
                <a:tab pos="457200" algn="l"/>
              </a:tabLst>
            </a:pPr>
            <a:r>
              <a:rPr lang="en-US" sz="2800" dirty="0"/>
              <a:t>Communicating with parents </a:t>
            </a:r>
            <a:r>
              <a:rPr lang="en-US" sz="2800" dirty="0" smtClean="0"/>
              <a:t/>
            </a:r>
            <a:br>
              <a:rPr lang="en-US" sz="2800" dirty="0" smtClean="0"/>
            </a:br>
            <a:r>
              <a:rPr lang="en-US" sz="2800" dirty="0" smtClean="0"/>
              <a:t>about </a:t>
            </a:r>
            <a:r>
              <a:rPr lang="en-US" sz="2800" dirty="0"/>
              <a:t>pest and pesticide risks</a:t>
            </a:r>
          </a:p>
          <a:p>
            <a:pPr marL="457200" indent="-457200">
              <a:lnSpc>
                <a:spcPct val="115000"/>
              </a:lnSpc>
              <a:buClr>
                <a:schemeClr val="accent2"/>
              </a:buClr>
              <a:buSzPct val="70000"/>
              <a:buFont typeface="+mj-lt"/>
              <a:buAutoNum type="arabicPeriod"/>
              <a:tabLst>
                <a:tab pos="457200" algn="l"/>
              </a:tabLst>
            </a:pPr>
            <a:r>
              <a:rPr lang="en-US" sz="2800" dirty="0"/>
              <a:t>Importance </a:t>
            </a:r>
            <a:r>
              <a:rPr lang="en-US" sz="2800" dirty="0" smtClean="0"/>
              <a:t>of observing </a:t>
            </a:r>
            <a:r>
              <a:rPr lang="en-US" sz="2800" dirty="0"/>
              <a:t>pesticide application notifications</a:t>
            </a:r>
          </a:p>
          <a:p>
            <a:pPr marL="457200" indent="-457200">
              <a:lnSpc>
                <a:spcPct val="115000"/>
              </a:lnSpc>
              <a:buClr>
                <a:schemeClr val="accent2"/>
              </a:buClr>
              <a:buSzPct val="70000"/>
              <a:buFont typeface="+mj-lt"/>
              <a:buAutoNum type="arabicPeriod"/>
              <a:tabLst>
                <a:tab pos="457200" algn="l"/>
              </a:tabLst>
            </a:pPr>
            <a:r>
              <a:rPr lang="en-US" sz="2800" dirty="0" smtClean="0"/>
              <a:t>Importance of clutter control</a:t>
            </a:r>
          </a:p>
          <a:p>
            <a:pPr marL="457200" indent="-457200">
              <a:lnSpc>
                <a:spcPct val="115000"/>
              </a:lnSpc>
              <a:buClr>
                <a:schemeClr val="accent2"/>
              </a:buClr>
              <a:buSzPct val="70000"/>
              <a:buFont typeface="+mj-lt"/>
              <a:buAutoNum type="arabicPeriod"/>
              <a:tabLst>
                <a:tab pos="457200" algn="l"/>
              </a:tabLst>
            </a:pPr>
            <a:r>
              <a:rPr lang="en-US" sz="2800" dirty="0" smtClean="0"/>
              <a:t>Proper storage of food and supplies</a:t>
            </a:r>
          </a:p>
          <a:p>
            <a:pPr marL="457200" indent="-457200">
              <a:lnSpc>
                <a:spcPct val="115000"/>
              </a:lnSpc>
              <a:buClr>
                <a:schemeClr val="accent2"/>
              </a:buClr>
              <a:buSzPct val="70000"/>
              <a:buFont typeface="+mj-lt"/>
              <a:buAutoNum type="arabicPeriod"/>
              <a:tabLst>
                <a:tab pos="457200" algn="l"/>
              </a:tabLst>
            </a:pPr>
            <a:r>
              <a:rPr lang="en-US" sz="2800" dirty="0" smtClean="0"/>
              <a:t>Proper sanitation methods</a:t>
            </a:r>
          </a:p>
          <a:p>
            <a:pPr marL="457200" indent="-457200">
              <a:lnSpc>
                <a:spcPct val="115000"/>
              </a:lnSpc>
              <a:buClr>
                <a:schemeClr val="accent2"/>
              </a:buClr>
              <a:buSzPct val="70000"/>
              <a:buFont typeface="+mj-lt"/>
              <a:buAutoNum type="arabicPeriod"/>
              <a:tabLst>
                <a:tab pos="457200" algn="l"/>
              </a:tabLst>
            </a:pPr>
            <a:r>
              <a:rPr lang="en-US" sz="2800" dirty="0" smtClean="0"/>
              <a:t>Students’ roles and responsibilities in IPM</a:t>
            </a:r>
          </a:p>
          <a:p>
            <a:pPr>
              <a:lnSpc>
                <a:spcPct val="115000"/>
              </a:lnSpc>
              <a:buClr>
                <a:schemeClr val="accent2"/>
              </a:buClr>
              <a:buSzPct val="70000"/>
              <a:tabLst>
                <a:tab pos="457200" algn="l"/>
              </a:tabLst>
            </a:pPr>
            <a:r>
              <a:rPr lang="en-US" sz="2400" b="1" dirty="0" smtClean="0">
                <a:solidFill>
                  <a:srgbClr val="0070C0"/>
                </a:solidFill>
              </a:rPr>
              <a:t>Congratulations, you have completed School IPM for Teachers </a:t>
            </a:r>
          </a:p>
          <a:p>
            <a:pPr>
              <a:lnSpc>
                <a:spcPct val="115000"/>
              </a:lnSpc>
              <a:buClr>
                <a:schemeClr val="accent2"/>
              </a:buClr>
              <a:buSzPct val="70000"/>
              <a:tabLst>
                <a:tab pos="457200" algn="l"/>
              </a:tabLst>
            </a:pPr>
            <a:r>
              <a:rPr lang="en-US" sz="2400" b="1" dirty="0">
                <a:solidFill>
                  <a:srgbClr val="0070C0"/>
                </a:solidFill>
              </a:rPr>
              <a:t>Lesson </a:t>
            </a:r>
            <a:r>
              <a:rPr lang="en-US" sz="2400" b="1" dirty="0" smtClean="0">
                <a:solidFill>
                  <a:srgbClr val="0070C0"/>
                </a:solidFill>
              </a:rPr>
              <a:t>2 covers incorporation of IPM in your teaching curriculum </a:t>
            </a:r>
          </a:p>
          <a:p>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76200"/>
            <a:ext cx="3810000" cy="2540000"/>
          </a:xfrm>
          <a:prstGeom prst="rect">
            <a:avLst/>
          </a:prstGeom>
        </p:spPr>
      </p:pic>
    </p:spTree>
    <p:extLst>
      <p:ext uri="{BB962C8B-B14F-4D97-AF65-F5344CB8AC3E}">
        <p14:creationId xmlns:p14="http://schemas.microsoft.com/office/powerpoint/2010/main" val="1632193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Teachers and IPM</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3" name="Content Placeholder 2"/>
          <p:cNvSpPr>
            <a:spLocks noGrp="1"/>
          </p:cNvSpPr>
          <p:nvPr>
            <p:ph sz="quarter" idx="1"/>
          </p:nvPr>
        </p:nvSpPr>
        <p:spPr>
          <a:xfrm>
            <a:off x="533400" y="1638265"/>
            <a:ext cx="8153400" cy="4495800"/>
          </a:xfrm>
        </p:spPr>
        <p:txBody>
          <a:bodyPr>
            <a:normAutofit/>
          </a:bodyPr>
          <a:lstStyle/>
          <a:p>
            <a:pPr marL="0" indent="0">
              <a:buNone/>
            </a:pPr>
            <a:r>
              <a:rPr lang="en-US" sz="3200" dirty="0" smtClean="0"/>
              <a:t>Teacher involvement in a school IPM program is important because:</a:t>
            </a:r>
          </a:p>
          <a:p>
            <a:r>
              <a:rPr lang="en-US" sz="3200" dirty="0" smtClean="0"/>
              <a:t>Teachers have the closest contact with students</a:t>
            </a:r>
          </a:p>
          <a:p>
            <a:r>
              <a:rPr lang="en-US" sz="3200" dirty="0" smtClean="0"/>
              <a:t>Teachers have first-hand information on student sensitivities and </a:t>
            </a:r>
            <a:r>
              <a:rPr lang="en-US" sz="3200" dirty="0"/>
              <a:t>behaviors</a:t>
            </a:r>
            <a:endParaRPr lang="en-US" sz="3200" dirty="0" smtClean="0"/>
          </a:p>
          <a:p>
            <a:r>
              <a:rPr lang="en-US" sz="3200" dirty="0" smtClean="0"/>
              <a:t>Teachers influence students, </a:t>
            </a:r>
            <a:br>
              <a:rPr lang="en-US" sz="3200" dirty="0" smtClean="0"/>
            </a:br>
            <a:r>
              <a:rPr lang="en-US" sz="3200" dirty="0" smtClean="0"/>
              <a:t>who influence parents, who </a:t>
            </a:r>
            <a:br>
              <a:rPr lang="en-US" sz="3200" dirty="0" smtClean="0"/>
            </a:br>
            <a:r>
              <a:rPr lang="en-US" sz="3200" dirty="0" smtClean="0"/>
              <a:t>change social norms</a:t>
            </a:r>
          </a:p>
          <a:p>
            <a:endParaRPr lang="en-US" sz="3200" dirty="0" smtClean="0"/>
          </a:p>
        </p:txBody>
      </p:sp>
      <p:sp>
        <p:nvSpPr>
          <p:cNvPr id="8" name="Content Placeholder 2"/>
          <p:cNvSpPr txBox="1">
            <a:spLocks/>
          </p:cNvSpPr>
          <p:nvPr/>
        </p:nvSpPr>
        <p:spPr>
          <a:xfrm>
            <a:off x="4249003" y="4152865"/>
            <a:ext cx="4572776" cy="23725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945" y="4267200"/>
            <a:ext cx="3387297" cy="2258198"/>
          </a:xfrm>
          <a:prstGeom prst="rect">
            <a:avLst/>
          </a:prstGeom>
        </p:spPr>
      </p:pic>
    </p:spTree>
    <p:extLst>
      <p:ext uri="{BB962C8B-B14F-4D97-AF65-F5344CB8AC3E}">
        <p14:creationId xmlns:p14="http://schemas.microsoft.com/office/powerpoint/2010/main" val="409308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Resources</a:t>
            </a:r>
            <a:endParaRPr lang="en-US" sz="3200" dirty="0">
              <a:solidFill>
                <a:schemeClr val="bg2">
                  <a:lumMod val="10000"/>
                </a:schemeClr>
              </a:solidFill>
            </a:endParaRPr>
          </a:p>
        </p:txBody>
      </p:sp>
      <p:sp>
        <p:nvSpPr>
          <p:cNvPr id="15" name="Content Placeholder 14"/>
          <p:cNvSpPr>
            <a:spLocks noGrp="1"/>
          </p:cNvSpPr>
          <p:nvPr>
            <p:ph sz="quarter" idx="1"/>
          </p:nvPr>
        </p:nvSpPr>
        <p:spPr>
          <a:xfrm>
            <a:off x="609600" y="1600200"/>
            <a:ext cx="8458200" cy="1905000"/>
          </a:xfrm>
        </p:spPr>
        <p:txBody>
          <a:bodyPr>
            <a:noAutofit/>
          </a:bodyPr>
          <a:lstStyle/>
          <a:p>
            <a:pPr>
              <a:buFont typeface="Wingdings" pitchFamily="2" charset="2"/>
              <a:buChar char="q"/>
            </a:pPr>
            <a:endParaRPr lang="en-US" sz="1800" dirty="0" smtClean="0">
              <a:solidFill>
                <a:schemeClr val="bg2"/>
              </a:solidFill>
            </a:endParaRPr>
          </a:p>
          <a:p>
            <a:pPr>
              <a:buNone/>
            </a:pPr>
            <a:endParaRPr lang="en-US" sz="1800" dirty="0" smtClean="0">
              <a:solidFill>
                <a:schemeClr val="bg2"/>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50</a:t>
            </a:fld>
            <a:endParaRPr lang="en-US"/>
          </a:p>
        </p:txBody>
      </p:sp>
      <p:sp>
        <p:nvSpPr>
          <p:cNvPr id="5" name="TextBox 4"/>
          <p:cNvSpPr txBox="1"/>
          <p:nvPr/>
        </p:nvSpPr>
        <p:spPr>
          <a:xfrm>
            <a:off x="457200" y="1600200"/>
            <a:ext cx="8382000" cy="5847755"/>
          </a:xfrm>
          <a:prstGeom prst="rect">
            <a:avLst/>
          </a:prstGeom>
          <a:noFill/>
        </p:spPr>
        <p:txBody>
          <a:bodyPr wrap="square" rtlCol="0">
            <a:spAutoFit/>
          </a:bodyPr>
          <a:lstStyle/>
          <a:p>
            <a:pPr>
              <a:buClr>
                <a:schemeClr val="accent2"/>
              </a:buClr>
              <a:buSzPct val="70000"/>
              <a:buFont typeface="Wingdings" pitchFamily="2" charset="2"/>
              <a:buChar char="q"/>
            </a:pPr>
            <a:r>
              <a:rPr lang="en-US" sz="2200" dirty="0">
                <a:solidFill>
                  <a:schemeClr val="bg2">
                    <a:lumMod val="10000"/>
                  </a:schemeClr>
                </a:solidFill>
              </a:rPr>
              <a:t> </a:t>
            </a:r>
            <a:r>
              <a:rPr lang="en-US" sz="2200" dirty="0" smtClean="0">
                <a:solidFill>
                  <a:schemeClr val="bg2">
                    <a:lumMod val="10000"/>
                  </a:schemeClr>
                </a:solidFill>
              </a:rPr>
              <a:t>National School IPM Information Source: IPM for School Faculty and Staff </a:t>
            </a:r>
            <a:r>
              <a:rPr lang="en-US" sz="2200" dirty="0">
                <a:solidFill>
                  <a:srgbClr val="0000FF"/>
                </a:solidFill>
              </a:rPr>
              <a:t>http://</a:t>
            </a:r>
            <a:r>
              <a:rPr lang="en-US" sz="2200" dirty="0" smtClean="0">
                <a:solidFill>
                  <a:srgbClr val="0000FF"/>
                </a:solidFill>
              </a:rPr>
              <a:t>schoolipm.ifas.ufl.edu/Florida/faculty.htm </a:t>
            </a:r>
          </a:p>
          <a:p>
            <a:pPr>
              <a:buClr>
                <a:schemeClr val="accent2"/>
              </a:buClr>
              <a:buSzPct val="70000"/>
            </a:pPr>
            <a:endParaRPr lang="en-US" sz="2200" dirty="0" smtClean="0">
              <a:solidFill>
                <a:schemeClr val="bg2">
                  <a:lumMod val="10000"/>
                </a:schemeClr>
              </a:solidFill>
            </a:endParaRPr>
          </a:p>
          <a:p>
            <a:pPr>
              <a:buClr>
                <a:schemeClr val="accent2"/>
              </a:buClr>
              <a:buSzPct val="70000"/>
              <a:buFont typeface="Wingdings" pitchFamily="2" charset="2"/>
              <a:buChar char="q"/>
            </a:pPr>
            <a:r>
              <a:rPr lang="en-US" sz="2200" dirty="0" smtClean="0">
                <a:solidFill>
                  <a:schemeClr val="bg2">
                    <a:lumMod val="10000"/>
                  </a:schemeClr>
                </a:solidFill>
              </a:rPr>
              <a:t> </a:t>
            </a:r>
            <a:r>
              <a:rPr lang="en-US" sz="2200" dirty="0">
                <a:solidFill>
                  <a:schemeClr val="bg2">
                    <a:lumMod val="10000"/>
                  </a:schemeClr>
                </a:solidFill>
              </a:rPr>
              <a:t>Texas AgriLife Extension Southwest Technical Resource Center for IPM Schools and Child Care </a:t>
            </a:r>
            <a:r>
              <a:rPr lang="en-US" sz="2200" dirty="0" smtClean="0">
                <a:solidFill>
                  <a:schemeClr val="bg2">
                    <a:lumMod val="10000"/>
                  </a:schemeClr>
                </a:solidFill>
              </a:rPr>
              <a:t>Facilities and Texas Integrated Pest Management Affiliate for Public Schools - IPM for Teachers</a:t>
            </a:r>
          </a:p>
          <a:p>
            <a:pPr>
              <a:buClr>
                <a:schemeClr val="accent2"/>
              </a:buClr>
              <a:buSzPct val="70000"/>
            </a:pPr>
            <a:r>
              <a:rPr lang="en-US" sz="2200" dirty="0" smtClean="0">
                <a:solidFill>
                  <a:srgbClr val="0000FF"/>
                </a:solidFill>
              </a:rPr>
              <a:t>http</a:t>
            </a:r>
            <a:r>
              <a:rPr lang="en-US" sz="2200" dirty="0">
                <a:solidFill>
                  <a:srgbClr val="0000FF"/>
                </a:solidFill>
              </a:rPr>
              <a:t>://</a:t>
            </a:r>
            <a:r>
              <a:rPr lang="en-US" sz="2200" dirty="0" smtClean="0">
                <a:solidFill>
                  <a:srgbClr val="0000FF"/>
                </a:solidFill>
              </a:rPr>
              <a:t>schoolipm.tamu.edu/files/2010/11/Teacher_IPMSmall.pdf </a:t>
            </a:r>
          </a:p>
          <a:p>
            <a:pPr>
              <a:buClr>
                <a:schemeClr val="accent2"/>
              </a:buClr>
              <a:buSzPct val="70000"/>
            </a:pPr>
            <a:endParaRPr lang="en-US" sz="2200" dirty="0" smtClean="0">
              <a:solidFill>
                <a:schemeClr val="bg2">
                  <a:lumMod val="10000"/>
                </a:schemeClr>
              </a:solidFill>
            </a:endParaRPr>
          </a:p>
          <a:p>
            <a:pPr>
              <a:buClr>
                <a:schemeClr val="accent2"/>
              </a:buClr>
              <a:buSzPct val="70000"/>
              <a:buFont typeface="Wingdings" pitchFamily="2" charset="2"/>
              <a:buChar char="q"/>
            </a:pPr>
            <a:r>
              <a:rPr lang="en-US" sz="2200" dirty="0" smtClean="0">
                <a:solidFill>
                  <a:schemeClr val="bg2">
                    <a:lumMod val="10000"/>
                  </a:schemeClr>
                </a:solidFill>
              </a:rPr>
              <a:t> eXtension (2014) School Integrated </a:t>
            </a:r>
            <a:br>
              <a:rPr lang="en-US" sz="2200" dirty="0" smtClean="0">
                <a:solidFill>
                  <a:schemeClr val="bg2">
                    <a:lumMod val="10000"/>
                  </a:schemeClr>
                </a:solidFill>
              </a:rPr>
            </a:br>
            <a:r>
              <a:rPr lang="en-US" sz="2200" dirty="0" smtClean="0">
                <a:solidFill>
                  <a:schemeClr val="bg2">
                    <a:lumMod val="10000"/>
                  </a:schemeClr>
                </a:solidFill>
              </a:rPr>
              <a:t>Pest Management for Teachers </a:t>
            </a:r>
            <a:br>
              <a:rPr lang="en-US" sz="2200" dirty="0" smtClean="0">
                <a:solidFill>
                  <a:schemeClr val="bg2">
                    <a:lumMod val="10000"/>
                  </a:schemeClr>
                </a:solidFill>
              </a:rPr>
            </a:br>
            <a:r>
              <a:rPr lang="en-US" sz="2200" dirty="0" smtClean="0">
                <a:solidFill>
                  <a:srgbClr val="0000FF"/>
                </a:solidFill>
              </a:rPr>
              <a:t>http</a:t>
            </a:r>
            <a:r>
              <a:rPr lang="en-US" sz="2200" dirty="0">
                <a:solidFill>
                  <a:srgbClr val="0000FF"/>
                </a:solidFill>
              </a:rPr>
              <a:t>://www.extension.org/pages</a:t>
            </a:r>
            <a:r>
              <a:rPr lang="en-US" sz="2200" dirty="0" smtClean="0">
                <a:solidFill>
                  <a:srgbClr val="0000FF"/>
                </a:solidFill>
              </a:rPr>
              <a:t>/</a:t>
            </a:r>
            <a:br>
              <a:rPr lang="en-US" sz="2200" dirty="0" smtClean="0">
                <a:solidFill>
                  <a:srgbClr val="0000FF"/>
                </a:solidFill>
              </a:rPr>
            </a:br>
            <a:r>
              <a:rPr lang="en-US" sz="2200" dirty="0" smtClean="0">
                <a:solidFill>
                  <a:srgbClr val="0000FF"/>
                </a:solidFill>
              </a:rPr>
              <a:t>21012/school-integrated-pest-</a:t>
            </a:r>
            <a:br>
              <a:rPr lang="en-US" sz="2200" dirty="0" smtClean="0">
                <a:solidFill>
                  <a:srgbClr val="0000FF"/>
                </a:solidFill>
              </a:rPr>
            </a:br>
            <a:r>
              <a:rPr lang="en-US" sz="2200" dirty="0" smtClean="0">
                <a:solidFill>
                  <a:srgbClr val="0000FF"/>
                </a:solidFill>
              </a:rPr>
              <a:t>management-for-teachers#.</a:t>
            </a:r>
            <a:br>
              <a:rPr lang="en-US" sz="2200" dirty="0" smtClean="0">
                <a:solidFill>
                  <a:srgbClr val="0000FF"/>
                </a:solidFill>
              </a:rPr>
            </a:br>
            <a:r>
              <a:rPr lang="en-US" sz="2200" dirty="0" smtClean="0">
                <a:solidFill>
                  <a:srgbClr val="0000FF"/>
                </a:solidFill>
              </a:rPr>
              <a:t>U9h98rHLNeo </a:t>
            </a:r>
          </a:p>
          <a:p>
            <a:pPr>
              <a:buClr>
                <a:schemeClr val="accent2"/>
              </a:buClr>
              <a:buSzPct val="70000"/>
            </a:pPr>
            <a:endParaRPr lang="en-US" sz="2200" dirty="0" smtClean="0">
              <a:solidFill>
                <a:schemeClr val="bg2">
                  <a:lumMod val="10000"/>
                </a:schemeClr>
              </a:solidFill>
            </a:endParaRPr>
          </a:p>
          <a:p>
            <a:pPr>
              <a:buClr>
                <a:schemeClr val="accent2"/>
              </a:buClr>
              <a:buSzPct val="70000"/>
            </a:pPr>
            <a:r>
              <a:rPr lang="en-US" sz="2200" dirty="0" smtClean="0">
                <a:solidFill>
                  <a:schemeClr val="bg2">
                    <a:lumMod val="10000"/>
                  </a:schemeClr>
                </a:solidFill>
              </a:rPr>
              <a:t/>
            </a:r>
            <a:br>
              <a:rPr lang="en-US" sz="2200" dirty="0" smtClean="0">
                <a:solidFill>
                  <a:schemeClr val="bg2">
                    <a:lumMod val="10000"/>
                  </a:schemeClr>
                </a:solidFill>
              </a:rPr>
            </a:br>
            <a:endParaRPr lang="en-US" sz="2200" dirty="0">
              <a:solidFill>
                <a:schemeClr val="bg2">
                  <a:lumMod val="1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4101480"/>
            <a:ext cx="4135272" cy="27565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is Not an Additional Item on Your to-do List</a:t>
            </a:r>
          </a:p>
        </p:txBody>
      </p:sp>
      <p:sp>
        <p:nvSpPr>
          <p:cNvPr id="3" name="Content Placeholder 2"/>
          <p:cNvSpPr>
            <a:spLocks noGrp="1"/>
          </p:cNvSpPr>
          <p:nvPr>
            <p:ph sz="quarter" idx="1"/>
          </p:nvPr>
        </p:nvSpPr>
        <p:spPr>
          <a:xfrm>
            <a:off x="381000" y="1600200"/>
            <a:ext cx="8534400" cy="5075776"/>
          </a:xfrm>
        </p:spPr>
        <p:txBody>
          <a:bodyPr>
            <a:normAutofit lnSpcReduction="10000"/>
          </a:bodyPr>
          <a:lstStyle/>
          <a:p>
            <a:r>
              <a:rPr lang="en-US" sz="3200" dirty="0" smtClean="0"/>
              <a:t>Teachers </a:t>
            </a:r>
            <a:r>
              <a:rPr lang="en-US" sz="3200" dirty="0"/>
              <a:t>have </a:t>
            </a:r>
            <a:r>
              <a:rPr lang="en-US" sz="3200" dirty="0" smtClean="0"/>
              <a:t>one of </a:t>
            </a:r>
            <a:r>
              <a:rPr lang="en-US" sz="3200" dirty="0"/>
              <a:t>the most demanding </a:t>
            </a:r>
            <a:r>
              <a:rPr lang="en-US" sz="3200" dirty="0" smtClean="0"/>
              <a:t>jobs, </a:t>
            </a:r>
            <a:r>
              <a:rPr lang="en-US" sz="3200" dirty="0"/>
              <a:t>with little spare </a:t>
            </a:r>
            <a:r>
              <a:rPr lang="en-US" sz="3200" dirty="0" smtClean="0"/>
              <a:t>time, and considerable personal investment</a:t>
            </a:r>
          </a:p>
          <a:p>
            <a:r>
              <a:rPr lang="en-US" sz="3200" dirty="0"/>
              <a:t>IPM does not add to your </a:t>
            </a:r>
            <a:r>
              <a:rPr lang="en-US" sz="3200" dirty="0" smtClean="0"/>
              <a:t>responsibilities</a:t>
            </a:r>
          </a:p>
          <a:p>
            <a:r>
              <a:rPr lang="en-US" sz="3200" dirty="0"/>
              <a:t>IPM </a:t>
            </a:r>
            <a:r>
              <a:rPr lang="en-US" sz="3200" dirty="0" smtClean="0"/>
              <a:t>only involves making slight </a:t>
            </a:r>
            <a:r>
              <a:rPr lang="en-US" sz="3200" dirty="0"/>
              <a:t>changes in your daily </a:t>
            </a:r>
            <a:r>
              <a:rPr lang="en-US" sz="3200" dirty="0" smtClean="0"/>
              <a:t>activities at work and home, </a:t>
            </a:r>
            <a:r>
              <a:rPr lang="en-US" sz="3200" dirty="0"/>
              <a:t>that will make your life and your </a:t>
            </a:r>
            <a:r>
              <a:rPr lang="en-US" sz="3200" dirty="0" smtClean="0"/>
              <a:t>teaching</a:t>
            </a:r>
            <a:br>
              <a:rPr lang="en-US" sz="3200" dirty="0" smtClean="0"/>
            </a:br>
            <a:r>
              <a:rPr lang="en-US" sz="3200" dirty="0" smtClean="0"/>
              <a:t>environment </a:t>
            </a:r>
            <a:r>
              <a:rPr lang="en-US" sz="3200" u="sng" dirty="0" smtClean="0"/>
              <a:t>healthier</a:t>
            </a:r>
          </a:p>
          <a:p>
            <a:r>
              <a:rPr lang="en-US" sz="3200" dirty="0" smtClean="0"/>
              <a:t>IPM is not your job alone,                                         it is everyone’s job</a:t>
            </a:r>
          </a:p>
          <a:p>
            <a:pPr marL="0" indent="0">
              <a:buNone/>
            </a:pPr>
            <a:endParaRPr lang="en-US" sz="3200" dirty="0"/>
          </a:p>
          <a:p>
            <a:endParaRPr lang="en-US" sz="3200" dirty="0"/>
          </a:p>
          <a:p>
            <a:endParaRPr lang="en-US" sz="3200" dirty="0"/>
          </a:p>
          <a:p>
            <a:pPr marL="0" indent="0">
              <a:buNone/>
            </a:pPr>
            <a:endParaRPr lang="en-US" sz="3200" dirty="0"/>
          </a:p>
          <a:p>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525424"/>
            <a:ext cx="3270264" cy="2180176"/>
          </a:xfrm>
          <a:prstGeom prst="rect">
            <a:avLst/>
          </a:prstGeom>
        </p:spPr>
      </p:pic>
    </p:spTree>
    <p:extLst>
      <p:ext uri="{BB962C8B-B14F-4D97-AF65-F5344CB8AC3E}">
        <p14:creationId xmlns:p14="http://schemas.microsoft.com/office/powerpoint/2010/main" val="733216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533400" y="1078172"/>
            <a:ext cx="8153400" cy="5398827"/>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200" dirty="0" smtClean="0"/>
          </a:p>
          <a:p>
            <a:pPr marL="573088" indent="-463550">
              <a:spcBef>
                <a:spcPts val="0"/>
              </a:spcBef>
              <a:buNone/>
            </a:pPr>
            <a:r>
              <a:rPr lang="en-US" sz="3200" dirty="0" smtClean="0"/>
              <a:t>Informing parents</a:t>
            </a:r>
          </a:p>
          <a:p>
            <a:pPr marL="573088" indent="-463550">
              <a:spcBef>
                <a:spcPts val="0"/>
              </a:spcBef>
            </a:pPr>
            <a:r>
              <a:rPr lang="en-US" sz="3200" dirty="0" smtClean="0"/>
              <a:t>As a teacher, you connect the school community to the parents of students</a:t>
            </a:r>
          </a:p>
          <a:p>
            <a:pPr marL="573088" indent="-463550">
              <a:spcBef>
                <a:spcPts val="0"/>
              </a:spcBef>
            </a:pPr>
            <a:r>
              <a:rPr lang="en-US" sz="3200" dirty="0" smtClean="0"/>
              <a:t>Help them realize their role in keeping their children safe from pests and pesticides</a:t>
            </a:r>
          </a:p>
          <a:p>
            <a:pPr marL="573088" indent="-463550">
              <a:spcBef>
                <a:spcPts val="0"/>
              </a:spcBef>
            </a:pPr>
            <a:r>
              <a:rPr lang="en-US" sz="3200" dirty="0" smtClean="0"/>
              <a:t>Inform them about IPM practices that you implement in your school </a:t>
            </a:r>
            <a:br>
              <a:rPr lang="en-US" sz="3200" dirty="0" smtClean="0"/>
            </a:br>
            <a:r>
              <a:rPr lang="en-US" sz="3200" dirty="0" smtClean="0"/>
              <a:t>and how it benefits </a:t>
            </a:r>
            <a:br>
              <a:rPr lang="en-US" sz="3200" dirty="0" smtClean="0"/>
            </a:br>
            <a:r>
              <a:rPr lang="en-US" sz="3200" dirty="0" smtClean="0"/>
              <a:t>their children</a:t>
            </a:r>
          </a:p>
          <a:p>
            <a:endParaRPr lang="en-US" sz="3200"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547703"/>
            <a:ext cx="3191506" cy="2119795"/>
          </a:xfrm>
          <a:prstGeom prst="rect">
            <a:avLst/>
          </a:prstGeom>
        </p:spPr>
      </p:pic>
    </p:spTree>
    <p:extLst>
      <p:ext uri="{BB962C8B-B14F-4D97-AF65-F5344CB8AC3E}">
        <p14:creationId xmlns:p14="http://schemas.microsoft.com/office/powerpoint/2010/main" val="3568401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8</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266700" y="1078173"/>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dirty="0" smtClean="0"/>
          </a:p>
          <a:p>
            <a:pPr marL="573088" indent="-463550">
              <a:spcBef>
                <a:spcPts val="0"/>
              </a:spcBef>
            </a:pPr>
            <a:r>
              <a:rPr lang="en-US" dirty="0" smtClean="0"/>
              <a:t>Inform parents how pests can be introduced to the classroom from homes on and in student belongings such as backpacks and clothes</a:t>
            </a:r>
          </a:p>
          <a:p>
            <a:pPr marL="573088" indent="-463550">
              <a:spcBef>
                <a:spcPts val="0"/>
              </a:spcBef>
            </a:pPr>
            <a:r>
              <a:rPr lang="en-US" dirty="0" smtClean="0"/>
              <a:t>Make parents aware of the importance of preventing the spread of pests, especially “panic” pests such as bed bugs</a:t>
            </a:r>
          </a:p>
          <a:p>
            <a:pPr marL="573088" indent="-463550">
              <a:spcBef>
                <a:spcPts val="0"/>
              </a:spcBef>
            </a:pPr>
            <a:r>
              <a:rPr lang="en-US" dirty="0" smtClean="0"/>
              <a:t>If pests are found hitchhiking into                                   school on students, deal with them                             discreetly to avoid embarrassment</a:t>
            </a:r>
            <a:br>
              <a:rPr lang="en-US" dirty="0" smtClean="0"/>
            </a:br>
            <a:r>
              <a:rPr lang="en-US" dirty="0" smtClean="0"/>
              <a:t>to parents and students</a:t>
            </a:r>
          </a:p>
          <a:p>
            <a:pPr marL="109538" indent="0">
              <a:spcBef>
                <a:spcPts val="0"/>
              </a:spcBef>
              <a:buNone/>
            </a:pPr>
            <a:endParaRPr lang="en-US" dirty="0" smtClean="0"/>
          </a:p>
          <a:p>
            <a:endParaRPr lang="en-US"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775" b="9417"/>
          <a:stretch/>
        </p:blipFill>
        <p:spPr>
          <a:xfrm>
            <a:off x="6210288" y="3872297"/>
            <a:ext cx="2683316" cy="1701676"/>
          </a:xfrm>
          <a:prstGeom prst="rect">
            <a:avLst/>
          </a:prstGeom>
          <a:ln>
            <a:noFill/>
          </a:ln>
          <a:effectLst>
            <a:softEdge rad="112500"/>
          </a:effectLst>
        </p:spPr>
      </p:pic>
      <p:sp>
        <p:nvSpPr>
          <p:cNvPr id="9" name="TextBox 8"/>
          <p:cNvSpPr txBox="1"/>
          <p:nvPr/>
        </p:nvSpPr>
        <p:spPr>
          <a:xfrm>
            <a:off x="4593796" y="5657671"/>
            <a:ext cx="4474004" cy="1200329"/>
          </a:xfrm>
          <a:prstGeom prst="rect">
            <a:avLst/>
          </a:prstGeom>
          <a:noFill/>
        </p:spPr>
        <p:txBody>
          <a:bodyPr wrap="square" rtlCol="0">
            <a:spAutoFit/>
          </a:bodyPr>
          <a:lstStyle/>
          <a:p>
            <a:pPr algn="ctr"/>
            <a:r>
              <a:rPr lang="en-US" i="1" dirty="0" smtClean="0"/>
              <a:t>Make sure “panic” pests are correctly identified, many parents have not seen bed bugs and may confuse them with other pests – Dawn H. Gouge, University of Arizona</a:t>
            </a:r>
            <a:endParaRPr lang="en-US" i="1" dirty="0"/>
          </a:p>
        </p:txBody>
      </p:sp>
    </p:spTree>
    <p:extLst>
      <p:ext uri="{BB962C8B-B14F-4D97-AF65-F5344CB8AC3E}">
        <p14:creationId xmlns:p14="http://schemas.microsoft.com/office/powerpoint/2010/main" val="2511727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9</a:t>
            </a:fld>
            <a:endParaRPr lang="en-US"/>
          </a:p>
        </p:txBody>
      </p:sp>
      <p:sp>
        <p:nvSpPr>
          <p:cNvPr id="3" name="Content Placeholder 2"/>
          <p:cNvSpPr>
            <a:spLocks noGrp="1"/>
          </p:cNvSpPr>
          <p:nvPr>
            <p:ph sz="quarter" idx="1"/>
          </p:nvPr>
        </p:nvSpPr>
        <p:spPr/>
        <p:txBody>
          <a:bodyPr>
            <a:normAutofit/>
          </a:bodyPr>
          <a:lstStyle/>
          <a:p>
            <a:endParaRPr lang="en-US" sz="2800" dirty="0" smtClean="0"/>
          </a:p>
          <a:p>
            <a:pPr marL="0" indent="0">
              <a:buNone/>
            </a:pPr>
            <a:endParaRPr lang="en-US" sz="2800" dirty="0" smtClean="0"/>
          </a:p>
          <a:p>
            <a:pPr marL="0" indent="0">
              <a:buNone/>
            </a:pPr>
            <a:endParaRPr lang="en-US" sz="2800" dirty="0"/>
          </a:p>
          <a:p>
            <a:endParaRPr lang="en-US" sz="2800" dirty="0"/>
          </a:p>
          <a:p>
            <a:endParaRPr lang="en-US" sz="2800" dirty="0"/>
          </a:p>
          <a:p>
            <a:pPr marL="0" indent="0">
              <a:buNone/>
            </a:pPr>
            <a:endParaRPr lang="en-US" sz="2800" dirty="0"/>
          </a:p>
          <a:p>
            <a:pPr marL="0" indent="0">
              <a:buNone/>
            </a:pPr>
            <a:endParaRPr lang="en-US" dirty="0"/>
          </a:p>
        </p:txBody>
      </p:sp>
      <p:sp>
        <p:nvSpPr>
          <p:cNvPr id="6" name="Content Placeholder 2"/>
          <p:cNvSpPr txBox="1">
            <a:spLocks/>
          </p:cNvSpPr>
          <p:nvPr/>
        </p:nvSpPr>
        <p:spPr>
          <a:xfrm>
            <a:off x="265403" y="1181100"/>
            <a:ext cx="8153400" cy="4495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3600" dirty="0" smtClean="0"/>
          </a:p>
          <a:p>
            <a:pPr marL="573088" indent="-463550">
              <a:spcBef>
                <a:spcPts val="0"/>
              </a:spcBef>
            </a:pPr>
            <a:r>
              <a:rPr lang="en-US" sz="3200" dirty="0" smtClean="0"/>
              <a:t>Separating student belongings reduces the risk of classroom</a:t>
            </a:r>
            <a:br>
              <a:rPr lang="en-US" sz="3200" dirty="0" smtClean="0"/>
            </a:br>
            <a:r>
              <a:rPr lang="en-US" sz="3200" dirty="0" smtClean="0"/>
              <a:t>transition of</a:t>
            </a:r>
            <a:br>
              <a:rPr lang="en-US" sz="3200" dirty="0" smtClean="0"/>
            </a:br>
            <a:r>
              <a:rPr lang="en-US" sz="3200" dirty="0" smtClean="0"/>
              <a:t>pests such as </a:t>
            </a:r>
            <a:br>
              <a:rPr lang="en-US" sz="3200" dirty="0" smtClean="0"/>
            </a:br>
            <a:r>
              <a:rPr lang="en-US" sz="3200" dirty="0" smtClean="0"/>
              <a:t>bed bugs</a:t>
            </a:r>
          </a:p>
          <a:p>
            <a:endParaRPr lang="en-US" sz="3600" dirty="0"/>
          </a:p>
        </p:txBody>
      </p:sp>
      <p:sp>
        <p:nvSpPr>
          <p:cNvPr id="11" name="Title 1"/>
          <p:cNvSpPr>
            <a:spLocks noGrp="1"/>
          </p:cNvSpPr>
          <p:nvPr>
            <p:ph type="title"/>
          </p:nvPr>
        </p:nvSpPr>
        <p:spPr>
          <a:xfrm>
            <a:off x="504967" y="239541"/>
            <a:ext cx="8153400" cy="990600"/>
          </a:xfrm>
        </p:spPr>
        <p:txBody>
          <a:bodyPr>
            <a:noAutofit/>
          </a:bodyPr>
          <a:lstStyle/>
          <a:p>
            <a:r>
              <a:rPr lang="en-US" sz="3200" dirty="0" smtClean="0">
                <a:solidFill>
                  <a:schemeClr val="bg2">
                    <a:lumMod val="10000"/>
                  </a:schemeClr>
                </a:solidFill>
              </a:rPr>
              <a:t>Parents and IPM</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700" y="2971800"/>
            <a:ext cx="5829300" cy="3886200"/>
          </a:xfrm>
          <a:prstGeom prst="rect">
            <a:avLst/>
          </a:prstGeom>
        </p:spPr>
      </p:pic>
    </p:spTree>
    <p:extLst>
      <p:ext uri="{BB962C8B-B14F-4D97-AF65-F5344CB8AC3E}">
        <p14:creationId xmlns:p14="http://schemas.microsoft.com/office/powerpoint/2010/main" val="39854511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30842</TotalTime>
  <Words>2186</Words>
  <Application>Microsoft Office PowerPoint</Application>
  <PresentationFormat>On-screen Show (4:3)</PresentationFormat>
  <Paragraphs>526</Paragraphs>
  <Slides>50</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Calibri</vt:lpstr>
      <vt:lpstr>Times New Roman</vt:lpstr>
      <vt:lpstr>Tw Cen MT</vt:lpstr>
      <vt:lpstr>Wingdings</vt:lpstr>
      <vt:lpstr>Wingdings 2</vt:lpstr>
      <vt:lpstr>Median</vt:lpstr>
      <vt:lpstr>School IPM FOR Teachers</vt:lpstr>
      <vt:lpstr>Learning Objectives</vt:lpstr>
      <vt:lpstr>Learning Objectives</vt:lpstr>
      <vt:lpstr>1. </vt:lpstr>
      <vt:lpstr>PowerPoint Presentation</vt:lpstr>
      <vt:lpstr>1. </vt:lpstr>
      <vt:lpstr>Parents and IPM</vt:lpstr>
      <vt:lpstr>Parents and IPM</vt:lpstr>
      <vt:lpstr>Parents and IPM</vt:lpstr>
      <vt:lpstr>Parents and IPM</vt:lpstr>
      <vt:lpstr>Parents and IPM</vt:lpstr>
      <vt:lpstr>Parents and IPM</vt:lpstr>
      <vt:lpstr>Notification</vt:lpstr>
      <vt:lpstr>Posting</vt:lpstr>
      <vt:lpstr>Posting</vt:lpstr>
      <vt:lpstr>1. </vt:lpstr>
      <vt:lpstr>1. </vt:lpstr>
      <vt:lpstr>1. </vt:lpstr>
      <vt:lpstr>PowerPoint Presentation</vt:lpstr>
      <vt:lpstr>1. </vt:lpstr>
      <vt:lpstr>1. </vt:lpstr>
      <vt:lpstr>1. </vt:lpstr>
      <vt:lpstr>PowerPoint Presentation</vt:lpstr>
      <vt:lpstr>PowerPoint Presentation</vt:lpstr>
      <vt:lpstr>1. </vt:lpstr>
      <vt:lpstr>1. </vt:lpstr>
      <vt:lpstr>1. </vt:lpstr>
      <vt:lpstr>1. </vt:lpstr>
      <vt:lpstr>1. </vt:lpstr>
      <vt:lpstr>1. </vt:lpstr>
      <vt:lpstr>PowerPoint Presentation</vt:lpstr>
      <vt:lpstr>PowerPoint Presentation</vt:lpstr>
      <vt:lpstr>PowerPoint Presentation</vt:lpstr>
      <vt:lpstr>PowerPoint Presentation</vt:lpstr>
      <vt:lpstr>2.  </vt:lpstr>
      <vt:lpstr>2.  </vt:lpstr>
      <vt:lpstr>2.  </vt:lpstr>
      <vt:lpstr>2.  </vt:lpstr>
      <vt:lpstr>PowerPoint Presentation</vt:lpstr>
      <vt:lpstr>PowerPoint Presentation</vt:lpstr>
      <vt:lpstr>PowerPoint Presentation</vt:lpstr>
      <vt:lpstr>PowerPoint Presentation</vt:lpstr>
      <vt:lpstr>Managing Classroom Pets</vt:lpstr>
      <vt:lpstr>Classroom Pet Policy</vt:lpstr>
      <vt:lpstr>Communicable/parasitic pests</vt:lpstr>
      <vt:lpstr>Communicable/parasitic pests</vt:lpstr>
      <vt:lpstr>Communicable/parasitic pests</vt:lpstr>
      <vt:lpstr>PowerPoint Presentation</vt:lpstr>
      <vt:lpstr>Check In!</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Anon</cp:lastModifiedBy>
  <cp:revision>773</cp:revision>
  <cp:lastPrinted>2014-01-15T16:13:01Z</cp:lastPrinted>
  <dcterms:created xsi:type="dcterms:W3CDTF">2013-08-21T12:48:22Z</dcterms:created>
  <dcterms:modified xsi:type="dcterms:W3CDTF">2016-10-15T17:43:30Z</dcterms:modified>
</cp:coreProperties>
</file>